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3" r:id="rId8"/>
    <p:sldId id="264" r:id="rId9"/>
    <p:sldId id="266" r:id="rId10"/>
    <p:sldId id="265" r:id="rId11"/>
    <p:sldId id="267" r:id="rId12"/>
    <p:sldId id="262" r:id="rId13"/>
  </p:sldIdLst>
  <p:sldSz cx="9144000" cy="5143500" type="screen16x9"/>
  <p:notesSz cx="6858000" cy="9144000"/>
  <p:embeddedFontLst>
    <p:embeddedFont>
      <p:font typeface="Google Sans" panose="020B0604020202020204" charset="0"/>
      <p:regular r:id="rId15"/>
      <p:bold r:id="rId16"/>
      <p:italic r:id="rId17"/>
      <p:boldItalic r:id="rId18"/>
    </p:embeddedFont>
    <p:embeddedFont>
      <p:font typeface="Google Sans Medium"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B63C4E-1AC4-E302-727C-02E6A49612EE}" v="500" dt="2025-07-06T20:08:17.412"/>
    <p1510:client id="{AC73816F-0004-1D26-7FB5-6A335E0B75B4}" v="214" dt="2025-07-07T15:07:50.602"/>
  </p1510:revLst>
</p1510:revInfo>
</file>

<file path=ppt/tableStyles.xml><?xml version="1.0" encoding="utf-8"?>
<a:tblStyleLst xmlns:a="http://schemas.openxmlformats.org/drawingml/2006/main" def="{C5B90DCA-7A84-46E0-A8A6-8942DEB46EAD}">
  <a:tblStyle styleId="{C5B90DCA-7A84-46E0-A8A6-8942DEB46EA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microsoft.com/office/2015/10/relationships/revisionInfo" Target="revisionInfo.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624071705a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624071705a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3624071705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3624071705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24071705a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24071705a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3624071705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624071705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6240df152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6240df152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24071705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24071705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624071705a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624071705a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624071705a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624071705a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624071705a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624071705a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624071705a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624071705a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624071705a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624071705a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title="Artboard eee– 1.png"/>
          <p:cNvPicPr preferRelativeResize="0"/>
          <p:nvPr/>
        </p:nvPicPr>
        <p:blipFill>
          <a:blip r:embed="rId3">
            <a:alphaModFix/>
          </a:blip>
          <a:stretch>
            <a:fillRect/>
          </a:stretch>
        </p:blipFill>
        <p:spPr>
          <a:xfrm>
            <a:off x="0" y="0"/>
            <a:ext cx="9144008" cy="5143501"/>
          </a:xfrm>
          <a:prstGeom prst="rect">
            <a:avLst/>
          </a:prstGeom>
          <a:noFill/>
          <a:ln>
            <a:noFill/>
          </a:ln>
        </p:spPr>
      </p:pic>
      <p:sp>
        <p:nvSpPr>
          <p:cNvPr id="55" name="Google Shape;55;p13"/>
          <p:cNvSpPr txBox="1"/>
          <p:nvPr/>
        </p:nvSpPr>
        <p:spPr>
          <a:xfrm>
            <a:off x="294675" y="3319373"/>
            <a:ext cx="8520600" cy="443700"/>
          </a:xfrm>
          <a:prstGeom prst="rect">
            <a:avLst/>
          </a:prstGeom>
          <a:noFill/>
          <a:ln>
            <a:noFill/>
          </a:ln>
        </p:spPr>
        <p:txBody>
          <a:bodyPr spcFirstLastPara="1" wrap="square" lIns="91425" tIns="91425" rIns="91425" bIns="91425" anchor="t" anchorCtr="0">
            <a:normAutofit/>
          </a:bodyPr>
          <a:lstStyle/>
          <a:p>
            <a:pPr>
              <a:lnSpc>
                <a:spcPct val="80000"/>
              </a:lnSpc>
            </a:pPr>
            <a:r>
              <a:rPr lang="en-GB" sz="1600" dirty="0">
                <a:solidFill>
                  <a:srgbClr val="202729"/>
                </a:solidFill>
                <a:latin typeface="Google Sans Medium"/>
                <a:ea typeface="Google Sans Medium"/>
                <a:cs typeface="Google Sans Medium"/>
                <a:sym typeface="Google Sans Medium"/>
              </a:rPr>
              <a:t>Team Name : Smart Shift </a:t>
            </a:r>
            <a:endParaRPr sz="1600" dirty="0">
              <a:solidFill>
                <a:srgbClr val="202729"/>
              </a:solidFill>
              <a:latin typeface="Google Sans Medium"/>
              <a:ea typeface="Google Sans Medium"/>
              <a:cs typeface="Google Sans Medium"/>
              <a:sym typeface="Google Sans Medium"/>
            </a:endParaRPr>
          </a:p>
        </p:txBody>
      </p:sp>
      <p:sp>
        <p:nvSpPr>
          <p:cNvPr id="56" name="Google Shape;56;p13"/>
          <p:cNvSpPr txBox="1"/>
          <p:nvPr/>
        </p:nvSpPr>
        <p:spPr>
          <a:xfrm>
            <a:off x="328730" y="4269210"/>
            <a:ext cx="8520600" cy="408600"/>
          </a:xfrm>
          <a:prstGeom prst="rect">
            <a:avLst/>
          </a:prstGeom>
          <a:noFill/>
          <a:ln>
            <a:noFill/>
          </a:ln>
        </p:spPr>
        <p:txBody>
          <a:bodyPr spcFirstLastPara="1" wrap="square" lIns="91425" tIns="91425" rIns="91425" bIns="91425" anchor="t" anchorCtr="0">
            <a:normAutofit/>
          </a:bodyPr>
          <a:lstStyle/>
          <a:p>
            <a:pPr>
              <a:lnSpc>
                <a:spcPct val="70000"/>
              </a:lnSpc>
            </a:pPr>
            <a:r>
              <a:rPr lang="en-GB" sz="1600" dirty="0">
                <a:solidFill>
                  <a:srgbClr val="202729"/>
                </a:solidFill>
                <a:latin typeface="Google Sans Medium"/>
                <a:ea typeface="Google Sans Medium"/>
                <a:cs typeface="Google Sans Medium"/>
                <a:sym typeface="Google Sans Medium"/>
              </a:rPr>
              <a:t>Problem Statement : Simulation/Modelling of forest spread using AI/ML techniques</a:t>
            </a:r>
            <a:endParaRPr sz="1600" dirty="0">
              <a:solidFill>
                <a:srgbClr val="202729"/>
              </a:solidFill>
              <a:latin typeface="Google Sans Medium"/>
              <a:ea typeface="Google Sans Medium"/>
              <a:cs typeface="Google Sans Medium"/>
              <a:sym typeface="Google Sans Medium"/>
            </a:endParaRPr>
          </a:p>
        </p:txBody>
      </p:sp>
      <p:sp>
        <p:nvSpPr>
          <p:cNvPr id="57" name="Google Shape;57;p13"/>
          <p:cNvSpPr txBox="1"/>
          <p:nvPr/>
        </p:nvSpPr>
        <p:spPr>
          <a:xfrm>
            <a:off x="310163" y="3794133"/>
            <a:ext cx="8520600" cy="443700"/>
          </a:xfrm>
          <a:prstGeom prst="rect">
            <a:avLst/>
          </a:prstGeom>
          <a:noFill/>
          <a:ln>
            <a:noFill/>
          </a:ln>
        </p:spPr>
        <p:txBody>
          <a:bodyPr spcFirstLastPara="1" wrap="square" lIns="91425" tIns="91425" rIns="91425" bIns="91425" anchor="t" anchorCtr="0">
            <a:normAutofit/>
          </a:bodyPr>
          <a:lstStyle/>
          <a:p>
            <a:pPr>
              <a:lnSpc>
                <a:spcPct val="80000"/>
              </a:lnSpc>
            </a:pPr>
            <a:r>
              <a:rPr lang="en-GB" sz="1600" dirty="0">
                <a:solidFill>
                  <a:srgbClr val="202729"/>
                </a:solidFill>
                <a:latin typeface="Google Sans Medium"/>
                <a:ea typeface="Google Sans Medium"/>
                <a:cs typeface="Google Sans Medium"/>
                <a:sym typeface="Google Sans Medium"/>
              </a:rPr>
              <a:t>Team Leader Name : Ritu Ranjan</a:t>
            </a:r>
            <a:endParaRPr sz="1600" dirty="0">
              <a:solidFill>
                <a:srgbClr val="202729"/>
              </a:solidFill>
              <a:latin typeface="Google Sans Medium"/>
              <a:ea typeface="Google Sans Medium"/>
              <a:cs typeface="Google Sans Medium"/>
              <a:sym typeface="Google Sans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2" title="Artboard eee– 2.png"/>
          <p:cNvPicPr preferRelativeResize="0"/>
          <p:nvPr/>
        </p:nvPicPr>
        <p:blipFill rotWithShape="1">
          <a:blip r:embed="rId3">
            <a:alphaModFix/>
          </a:blip>
          <a:srcRect/>
          <a:stretch/>
        </p:blipFill>
        <p:spPr>
          <a:xfrm>
            <a:off x="0" y="0"/>
            <a:ext cx="9144008" cy="5143501"/>
          </a:xfrm>
          <a:prstGeom prst="rect">
            <a:avLst/>
          </a:prstGeom>
          <a:noFill/>
          <a:ln>
            <a:noFill/>
          </a:ln>
        </p:spPr>
      </p:pic>
      <p:sp>
        <p:nvSpPr>
          <p:cNvPr id="112" name="Google Shape;112;p22"/>
          <p:cNvSpPr txBox="1"/>
          <p:nvPr/>
        </p:nvSpPr>
        <p:spPr>
          <a:xfrm>
            <a:off x="311699" y="587298"/>
            <a:ext cx="8757959" cy="4386145"/>
          </a:xfrm>
          <a:prstGeom prst="rect">
            <a:avLst/>
          </a:prstGeom>
          <a:noFill/>
          <a:ln>
            <a:noFill/>
          </a:ln>
        </p:spPr>
        <p:txBody>
          <a:bodyPr spcFirstLastPara="1" wrap="square" lIns="91425" tIns="91425" rIns="91425" bIns="91425" anchor="t" anchorCtr="0">
            <a:normAutofit/>
          </a:bodyPr>
          <a:lstStyle/>
          <a:p>
            <a:pPr>
              <a:lnSpc>
                <a:spcPct val="115000"/>
              </a:lnSpc>
            </a:pPr>
            <a:r>
              <a:rPr lang="en-GB" sz="1600" dirty="0">
                <a:solidFill>
                  <a:schemeClr val="dk1"/>
                </a:solidFill>
                <a:latin typeface="Google Sans Medium"/>
                <a:ea typeface="Google Sans Medium"/>
                <a:cs typeface="Google Sans Medium"/>
                <a:sym typeface="Google Sans Medium"/>
              </a:rPr>
              <a:t>Future Enhancement</a:t>
            </a:r>
          </a:p>
          <a:p>
            <a:pPr>
              <a:lnSpc>
                <a:spcPct val="115000"/>
              </a:lnSpc>
            </a:pPr>
            <a:endParaRPr sz="800" dirty="0">
              <a:solidFill>
                <a:schemeClr val="dk1"/>
              </a:solidFill>
              <a:latin typeface="Google Sans Medium"/>
              <a:ea typeface="Google Sans Medium"/>
              <a:cs typeface="Google Sans Medium"/>
              <a:sym typeface="Google Sans Medium"/>
            </a:endParaRPr>
          </a:p>
          <a:p>
            <a:pPr algn="just"/>
            <a:r>
              <a:rPr lang="en-US" sz="1200" dirty="0"/>
              <a:t>Our forest fire prediction model currently achieves high accuracy and provides reliable risk assessment. To further enhance its capabilities and create a comprehensive forest fire management system, we plan to implement the following improvements:</a:t>
            </a:r>
          </a:p>
          <a:p>
            <a:pPr algn="just"/>
            <a:endParaRPr lang="en-US" sz="1200" dirty="0"/>
          </a:p>
          <a:p>
            <a:pPr algn="just"/>
            <a:r>
              <a:rPr lang="en-US" b="1" dirty="0"/>
              <a:t>Planned Developments:</a:t>
            </a:r>
          </a:p>
          <a:p>
            <a:pPr algn="just"/>
            <a:endParaRPr lang="en-US" sz="800" dirty="0"/>
          </a:p>
          <a:p>
            <a:pPr marL="171450" indent="-171450" algn="just">
              <a:buFont typeface="Arial" panose="020B0604020202020204" pitchFamily="34" charset="0"/>
              <a:buChar char="•"/>
            </a:pPr>
            <a:r>
              <a:rPr lang="en-US" sz="1100" b="1" dirty="0"/>
              <a:t>Real-time Satellite Integration</a:t>
            </a:r>
            <a:r>
              <a:rPr lang="en-US" sz="1100" dirty="0"/>
              <a:t> - Incorporate live NDVI data from MODIS and Sentinel satellites for enhanced vegetation monitoring</a:t>
            </a:r>
          </a:p>
          <a:p>
            <a:pPr algn="just"/>
            <a:endParaRPr lang="en-US" sz="1100" dirty="0"/>
          </a:p>
          <a:p>
            <a:pPr marL="171450" indent="-171450" algn="just">
              <a:buFont typeface="Arial" panose="020B0604020202020204" pitchFamily="34" charset="0"/>
              <a:buChar char="•"/>
            </a:pPr>
            <a:r>
              <a:rPr lang="en-US" sz="1100" b="1" dirty="0"/>
              <a:t>Automated Alert System</a:t>
            </a:r>
            <a:r>
              <a:rPr lang="en-US" sz="1100" dirty="0"/>
              <a:t> - Implement SMS and email notifications to forest authorities and emergency services for immediate response</a:t>
            </a:r>
          </a:p>
          <a:p>
            <a:pPr algn="just"/>
            <a:endParaRPr lang="en-US" sz="1100" dirty="0"/>
          </a:p>
          <a:p>
            <a:pPr marL="171450" indent="-171450" algn="just">
              <a:buFont typeface="Arial" panose="020B0604020202020204" pitchFamily="34" charset="0"/>
              <a:buChar char="•"/>
            </a:pPr>
            <a:r>
              <a:rPr lang="en-US" sz="1100" b="1" dirty="0"/>
              <a:t>Early Warning Fire Risk System</a:t>
            </a:r>
            <a:r>
              <a:rPr lang="en-US" sz="1100" dirty="0"/>
              <a:t> - Develop predictive algorithms that analyze weather patterns, humidity levels, wind conditions, and vegetation dryness to provide advance warnings of potential fire risks before ignition occurs</a:t>
            </a:r>
          </a:p>
          <a:p>
            <a:pPr algn="just"/>
            <a:endParaRPr lang="en-US" sz="1100" dirty="0"/>
          </a:p>
          <a:p>
            <a:pPr marL="171450" indent="-171450" algn="just">
              <a:buFont typeface="Arial" panose="020B0604020202020204" pitchFamily="34" charset="0"/>
              <a:buChar char="•"/>
            </a:pPr>
            <a:r>
              <a:rPr lang="en-US" sz="1100" b="1" dirty="0"/>
              <a:t>Live Fire Detection Integration</a:t>
            </a:r>
            <a:r>
              <a:rPr lang="en-US" sz="1100" dirty="0"/>
              <a:t> - Connect with NASA FIRMS and JPSS systems for real-time fire validation and monitoring</a:t>
            </a:r>
          </a:p>
          <a:p>
            <a:pPr algn="just"/>
            <a:endParaRPr lang="en-US" sz="1100" dirty="0"/>
          </a:p>
          <a:p>
            <a:pPr marL="171450" indent="-171450" algn="just">
              <a:buFont typeface="Arial" panose="020B0604020202020204" pitchFamily="34" charset="0"/>
              <a:buChar char="•"/>
            </a:pPr>
            <a:r>
              <a:rPr lang="en-US" sz="1100" b="1" dirty="0"/>
              <a:t>Interactive Dashboard</a:t>
            </a:r>
            <a:r>
              <a:rPr lang="en-US" sz="1100" dirty="0"/>
              <a:t> - Develop mobile and web applications for forest departments and public accessibility</a:t>
            </a:r>
          </a:p>
          <a:p>
            <a:pPr algn="just"/>
            <a:endParaRPr lang="en-US" sz="1100" dirty="0"/>
          </a:p>
          <a:p>
            <a:pPr marL="171450" indent="-171450" algn="just">
              <a:buFont typeface="Arial" panose="020B0604020202020204" pitchFamily="34" charset="0"/>
              <a:buChar char="•"/>
            </a:pPr>
            <a:r>
              <a:rPr lang="en-US" sz="1100" b="1" dirty="0"/>
              <a:t>Advanced Terrain Analysis</a:t>
            </a:r>
            <a:r>
              <a:rPr lang="en-US" sz="1100" dirty="0"/>
              <a:t> - Include elevation, slope, and topographical data to improve prediction accuracy</a:t>
            </a:r>
          </a:p>
          <a:p>
            <a:pPr algn="just"/>
            <a:endParaRPr lang="en-US" sz="1100" dirty="0"/>
          </a:p>
          <a:p>
            <a:pPr marL="171450" indent="-171450" algn="just">
              <a:buFont typeface="Arial" panose="020B0604020202020204" pitchFamily="34" charset="0"/>
              <a:buChar char="•"/>
            </a:pPr>
            <a:r>
              <a:rPr lang="en-US" sz="1100" b="1" dirty="0"/>
              <a:t>Deep Learning Implementation</a:t>
            </a:r>
            <a:r>
              <a:rPr lang="en-US" sz="1100" dirty="0"/>
              <a:t> - Upgrade to advanced neural networks for complex terrain analysis and temporal pattern recognition</a:t>
            </a:r>
          </a:p>
          <a:p>
            <a:pPr algn="just"/>
            <a:endParaRPr lang="en-US" sz="1100" dirty="0"/>
          </a:p>
          <a:p>
            <a:pPr marL="171450" indent="-171450" algn="just">
              <a:buFont typeface="Arial" panose="020B0604020202020204" pitchFamily="34" charset="0"/>
              <a:buChar char="•"/>
            </a:pPr>
            <a:r>
              <a:rPr lang="en-US" sz="1100" b="1" dirty="0"/>
              <a:t>Cloud Deployment</a:t>
            </a:r>
            <a:r>
              <a:rPr lang="en-US" sz="1100" dirty="0"/>
              <a:t> - Deploy on AWS/Azure for 24/7 monitoring and scalable emergency response</a:t>
            </a:r>
          </a:p>
          <a:p>
            <a:endParaRPr lang="en-GB" b="1" dirty="0">
              <a:solidFill>
                <a:srgbClr val="0F4761"/>
              </a:solidFill>
              <a:latin typeface="Aptos"/>
              <a:ea typeface="Google Sans Medium"/>
              <a:cs typeface="Google Sans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24" title="Artboard eee– 3.png"/>
          <p:cNvPicPr preferRelativeResize="0"/>
          <p:nvPr/>
        </p:nvPicPr>
        <p:blipFill rotWithShape="1">
          <a:blip r:embed="rId3">
            <a:alphaModFix/>
          </a:blip>
          <a:srcRect/>
          <a:stretch/>
        </p:blipFill>
        <p:spPr>
          <a:xfrm>
            <a:off x="0" y="0"/>
            <a:ext cx="9144008" cy="51435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19" title="Artboard eee– 2.png"/>
          <p:cNvPicPr preferRelativeResize="0"/>
          <p:nvPr/>
        </p:nvPicPr>
        <p:blipFill rotWithShape="1">
          <a:blip r:embed="rId3">
            <a:alphaModFix/>
          </a:blip>
          <a:srcRect/>
          <a:stretch/>
        </p:blipFill>
        <p:spPr>
          <a:xfrm>
            <a:off x="0" y="0"/>
            <a:ext cx="9144008" cy="5143501"/>
          </a:xfrm>
          <a:prstGeom prst="rect">
            <a:avLst/>
          </a:prstGeom>
          <a:noFill/>
          <a:ln>
            <a:noFill/>
          </a:ln>
        </p:spPr>
      </p:pic>
      <p:sp>
        <p:nvSpPr>
          <p:cNvPr id="94" name="Google Shape;94;p19"/>
          <p:cNvSpPr txBox="1"/>
          <p:nvPr/>
        </p:nvSpPr>
        <p:spPr>
          <a:xfrm>
            <a:off x="311700" y="863549"/>
            <a:ext cx="7569300" cy="3864567"/>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en-GB" sz="1600" dirty="0">
                <a:solidFill>
                  <a:schemeClr val="dk1"/>
                </a:solidFill>
                <a:latin typeface="Google Sans Medium"/>
                <a:ea typeface="Google Sans Medium"/>
                <a:cs typeface="Google Sans Medium"/>
                <a:sym typeface="Google Sans Medium"/>
              </a:rPr>
              <a:t>Wireframes/Mock diagrams of the proposed solution (optional)</a:t>
            </a:r>
            <a:endParaRPr sz="1600" dirty="0">
              <a:solidFill>
                <a:schemeClr val="dk1"/>
              </a:solidFill>
              <a:latin typeface="Google Sans Medium"/>
              <a:ea typeface="Google Sans Medium"/>
              <a:cs typeface="Google Sans Medium"/>
              <a:sym typeface="Google Sans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14" title="Artboard eee– 2.png"/>
          <p:cNvPicPr preferRelativeResize="0"/>
          <p:nvPr/>
        </p:nvPicPr>
        <p:blipFill rotWithShape="1">
          <a:blip r:embed="rId3">
            <a:alphaModFix/>
          </a:blip>
          <a:srcRect/>
          <a:stretch/>
        </p:blipFill>
        <p:spPr>
          <a:xfrm>
            <a:off x="0" y="0"/>
            <a:ext cx="9144008" cy="5143501"/>
          </a:xfrm>
          <a:prstGeom prst="rect">
            <a:avLst/>
          </a:prstGeom>
          <a:noFill/>
          <a:ln>
            <a:noFill/>
          </a:ln>
        </p:spPr>
      </p:pic>
      <p:sp>
        <p:nvSpPr>
          <p:cNvPr id="63" name="Google Shape;63;p14"/>
          <p:cNvSpPr txBox="1"/>
          <p:nvPr/>
        </p:nvSpPr>
        <p:spPr>
          <a:xfrm>
            <a:off x="3370500" y="702175"/>
            <a:ext cx="2403000" cy="465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200"/>
              </a:spcAft>
              <a:buSzPts val="1018"/>
              <a:buNone/>
            </a:pPr>
            <a:r>
              <a:rPr lang="en-GB" sz="2050">
                <a:solidFill>
                  <a:schemeClr val="dk1"/>
                </a:solidFill>
                <a:latin typeface="Google Sans Medium"/>
                <a:ea typeface="Google Sans Medium"/>
                <a:cs typeface="Google Sans Medium"/>
                <a:sym typeface="Google Sans Medium"/>
              </a:rPr>
              <a:t>Team Members</a:t>
            </a:r>
            <a:endParaRPr sz="2050">
              <a:solidFill>
                <a:schemeClr val="dk1"/>
              </a:solidFill>
              <a:latin typeface="Google Sans Medium"/>
              <a:ea typeface="Google Sans Medium"/>
              <a:cs typeface="Google Sans Medium"/>
              <a:sym typeface="Google Sans Medium"/>
            </a:endParaRPr>
          </a:p>
        </p:txBody>
      </p:sp>
      <p:graphicFrame>
        <p:nvGraphicFramePr>
          <p:cNvPr id="64" name="Google Shape;64;p14"/>
          <p:cNvGraphicFramePr/>
          <p:nvPr>
            <p:extLst>
              <p:ext uri="{D42A27DB-BD31-4B8C-83A1-F6EECF244321}">
                <p14:modId xmlns:p14="http://schemas.microsoft.com/office/powerpoint/2010/main" val="3161676371"/>
              </p:ext>
            </p:extLst>
          </p:nvPr>
        </p:nvGraphicFramePr>
        <p:xfrm>
          <a:off x="952500" y="1329450"/>
          <a:ext cx="7239000" cy="3589950"/>
        </p:xfrm>
        <a:graphic>
          <a:graphicData uri="http://schemas.openxmlformats.org/drawingml/2006/table">
            <a:tbl>
              <a:tblPr>
                <a:noFill/>
                <a:tableStyleId>{C5B90DCA-7A84-46E0-A8A6-8942DEB46EAD}</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1794975">
                <a:tc>
                  <a:txBody>
                    <a:bodyPr/>
                    <a:lstStyle/>
                    <a:p>
                      <a:pPr marL="0" lvl="0" indent="0" algn="l" rtl="0">
                        <a:spcBef>
                          <a:spcPts val="0"/>
                        </a:spcBef>
                        <a:spcAft>
                          <a:spcPts val="0"/>
                        </a:spcAft>
                        <a:buNone/>
                      </a:pPr>
                      <a:r>
                        <a:rPr lang="en-GB" dirty="0"/>
                        <a:t>Team Leader: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Name: Ritu Ranjan</a:t>
                      </a:r>
                      <a:endParaRPr dirty="0"/>
                    </a:p>
                    <a:p>
                      <a:pPr marL="0" lvl="0" indent="0" algn="l" rtl="0">
                        <a:spcBef>
                          <a:spcPts val="0"/>
                        </a:spcBef>
                        <a:spcAft>
                          <a:spcPts val="0"/>
                        </a:spcAft>
                        <a:buNone/>
                      </a:pPr>
                      <a:r>
                        <a:rPr lang="en-GB" dirty="0"/>
                        <a:t>College: IIT Patna</a:t>
                      </a:r>
                      <a:endParaRPr dirty="0"/>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GB" dirty="0">
                          <a:solidFill>
                            <a:schemeClr val="dk1"/>
                          </a:solidFill>
                        </a:rPr>
                        <a:t>Team Member-1: </a:t>
                      </a:r>
                      <a:endParaRPr dirty="0">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Name: Anjali Ray</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College: IIT Patna</a:t>
                      </a:r>
                      <a:endParaRPr dirty="0">
                        <a:solidFill>
                          <a:schemeClr val="dk1"/>
                        </a:solidFill>
                      </a:endParaRPr>
                    </a:p>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1794975">
                <a:tc>
                  <a:txBody>
                    <a:bodyPr/>
                    <a:lstStyle/>
                    <a:p>
                      <a:pPr marL="0" lvl="0" indent="0" algn="l" rtl="0">
                        <a:spcBef>
                          <a:spcPts val="0"/>
                        </a:spcBef>
                        <a:spcAft>
                          <a:spcPts val="0"/>
                        </a:spcAft>
                        <a:buClr>
                          <a:schemeClr val="dk1"/>
                        </a:buClr>
                        <a:buSzPts val="1100"/>
                        <a:buFont typeface="Arial"/>
                        <a:buNone/>
                      </a:pPr>
                      <a:r>
                        <a:rPr lang="en-GB" dirty="0">
                          <a:solidFill>
                            <a:schemeClr val="dk1"/>
                          </a:solidFill>
                        </a:rPr>
                        <a:t>Team Member-2: </a:t>
                      </a:r>
                      <a:endParaRPr dirty="0">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Name: Shaik Sameer</a:t>
                      </a:r>
                    </a:p>
                    <a:p>
                      <a:pPr marL="0" lvl="0" indent="0" algn="l" rtl="0">
                        <a:spcBef>
                          <a:spcPts val="0"/>
                        </a:spcBef>
                        <a:spcAft>
                          <a:spcPts val="0"/>
                        </a:spcAft>
                        <a:buClr>
                          <a:schemeClr val="dk1"/>
                        </a:buClr>
                        <a:buSzPts val="1100"/>
                        <a:buFont typeface="Arial"/>
                        <a:buNone/>
                      </a:pPr>
                      <a:r>
                        <a:rPr lang="en-GB" dirty="0">
                          <a:solidFill>
                            <a:schemeClr val="dk1"/>
                          </a:solidFill>
                        </a:rPr>
                        <a:t>College: IIT Patna</a:t>
                      </a:r>
                      <a:endParaRPr dirty="0">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GB" dirty="0">
                          <a:solidFill>
                            <a:schemeClr val="dk1"/>
                          </a:solidFill>
                        </a:rPr>
                        <a:t>Team Member-3: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Name: Milan Raj</a:t>
                      </a:r>
                      <a:endParaRPr dirty="0" err="1">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College: Chandigarh University</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endParaRPr dirty="0"/>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9" name="Google Shape;69;p15" title="Artboard eee– 2.png"/>
          <p:cNvPicPr preferRelativeResize="0"/>
          <p:nvPr/>
        </p:nvPicPr>
        <p:blipFill rotWithShape="1">
          <a:blip r:embed="rId3">
            <a:alphaModFix/>
          </a:blip>
          <a:srcRect/>
          <a:stretch/>
        </p:blipFill>
        <p:spPr>
          <a:xfrm>
            <a:off x="0" y="0"/>
            <a:ext cx="9144008" cy="5143501"/>
          </a:xfrm>
          <a:prstGeom prst="rect">
            <a:avLst/>
          </a:prstGeom>
          <a:noFill/>
          <a:ln>
            <a:noFill/>
          </a:ln>
        </p:spPr>
      </p:pic>
      <p:sp>
        <p:nvSpPr>
          <p:cNvPr id="70" name="Google Shape;70;p15"/>
          <p:cNvSpPr txBox="1"/>
          <p:nvPr/>
        </p:nvSpPr>
        <p:spPr>
          <a:xfrm>
            <a:off x="171915" y="701040"/>
            <a:ext cx="8930640" cy="4442460"/>
          </a:xfrm>
          <a:prstGeom prst="rect">
            <a:avLst/>
          </a:prstGeom>
          <a:noFill/>
          <a:ln>
            <a:noFill/>
          </a:ln>
        </p:spPr>
        <p:txBody>
          <a:bodyPr spcFirstLastPara="1" wrap="square" lIns="91425" tIns="91425" rIns="91425" bIns="91425" anchor="t" anchorCtr="0">
            <a:normAutofit fontScale="92500" lnSpcReduction="10000"/>
          </a:bodyPr>
          <a:lstStyle/>
          <a:p>
            <a:pPr>
              <a:buSzPts val="1018"/>
            </a:pPr>
            <a:r>
              <a:rPr lang="en-GB" sz="2000" dirty="0">
                <a:solidFill>
                  <a:schemeClr val="dk1"/>
                </a:solidFill>
                <a:latin typeface="Google Sans Medium"/>
                <a:ea typeface="Google Sans Medium"/>
                <a:cs typeface="Google Sans Medium"/>
                <a:sym typeface="Google Sans Medium"/>
              </a:rPr>
              <a:t>Brief about the Idea:</a:t>
            </a:r>
          </a:p>
          <a:p>
            <a:pPr algn="just"/>
            <a:endParaRPr lang="en-US" sz="1100" b="1" dirty="0"/>
          </a:p>
          <a:p>
            <a:pPr algn="just"/>
            <a:r>
              <a:rPr lang="en-US" sz="1100" b="1" dirty="0"/>
              <a:t>VISION</a:t>
            </a:r>
          </a:p>
          <a:p>
            <a:pPr algn="just"/>
            <a:r>
              <a:rPr lang="en-US" sz="1100" dirty="0"/>
              <a:t>"Transform forest fire management from reactive to predictive, saving lives, property, and precious ecosystems through space technology and Machine learning. “</a:t>
            </a:r>
          </a:p>
          <a:p>
            <a:pPr algn="just"/>
            <a:endParaRPr lang="en-US" sz="1100" b="1" dirty="0"/>
          </a:p>
          <a:p>
            <a:pPr algn="just"/>
            <a:r>
              <a:rPr lang="en-US" sz="1100" b="1" dirty="0"/>
              <a:t>THE PROBLEM –</a:t>
            </a:r>
          </a:p>
          <a:p>
            <a:pPr algn="just"/>
            <a:endParaRPr lang="en-US" sz="800" b="1" dirty="0"/>
          </a:p>
          <a:p>
            <a:pPr algn="just"/>
            <a:r>
              <a:rPr lang="en-US" sz="1100" b="1" dirty="0"/>
              <a:t>India faces a massive forest fire crisis:</a:t>
            </a:r>
            <a:endParaRPr lang="en-US" sz="1100" dirty="0"/>
          </a:p>
          <a:p>
            <a:pPr marL="171450" indent="-171450" algn="just">
              <a:buFont typeface="Arial" panose="020B0604020202020204" pitchFamily="34" charset="0"/>
              <a:buChar char="•"/>
            </a:pPr>
            <a:r>
              <a:rPr lang="en-US" sz="1100" b="1" dirty="0"/>
              <a:t>16,300 hectares of forest are lost annually to wildfires in India (WRI estimate).</a:t>
            </a:r>
            <a:endParaRPr lang="en-US" sz="1100" dirty="0"/>
          </a:p>
          <a:p>
            <a:pPr marL="171450" indent="-171450" algn="just">
              <a:buFont typeface="Arial" panose="020B0604020202020204" pitchFamily="34" charset="0"/>
              <a:buChar char="•"/>
            </a:pPr>
            <a:r>
              <a:rPr lang="en-US" sz="1100" b="1" dirty="0"/>
              <a:t>₹1.74 lakh crore</a:t>
            </a:r>
            <a:r>
              <a:rPr lang="en-US" sz="1100" dirty="0"/>
              <a:t> ($21 billion USD) economic damage yearly</a:t>
            </a:r>
          </a:p>
          <a:p>
            <a:pPr marL="171450" indent="-171450" algn="just">
              <a:buFont typeface="Arial" panose="020B0604020202020204" pitchFamily="34" charset="0"/>
              <a:buChar char="•"/>
            </a:pPr>
            <a:r>
              <a:rPr lang="en-US" sz="1100" b="1" dirty="0"/>
              <a:t>Massive biodiversity loss</a:t>
            </a:r>
            <a:r>
              <a:rPr lang="en-US" sz="1100" dirty="0"/>
              <a:t> and wildlife habitat destruction</a:t>
            </a:r>
          </a:p>
          <a:p>
            <a:pPr marL="171450" indent="-171450" algn="just">
              <a:buFont typeface="Arial" panose="020B0604020202020204" pitchFamily="34" charset="0"/>
              <a:buChar char="•"/>
            </a:pPr>
            <a:r>
              <a:rPr lang="en-US" sz="1100" b="1" dirty="0"/>
              <a:t>Air quality degradation</a:t>
            </a:r>
            <a:r>
              <a:rPr lang="en-US" sz="1100" dirty="0"/>
              <a:t> affecting over 600,000 people</a:t>
            </a:r>
          </a:p>
          <a:p>
            <a:pPr algn="just"/>
            <a:endParaRPr lang="en-US" sz="1050" dirty="0"/>
          </a:p>
          <a:p>
            <a:pPr algn="just"/>
            <a:endParaRPr lang="en-US" sz="1050" b="1" dirty="0"/>
          </a:p>
          <a:p>
            <a:pPr algn="just"/>
            <a:r>
              <a:rPr lang="en-US" sz="1100" b="1" dirty="0"/>
              <a:t>OUR SOLUTION</a:t>
            </a:r>
          </a:p>
          <a:p>
            <a:pPr algn="just"/>
            <a:endParaRPr lang="en-US" sz="900" b="1" dirty="0"/>
          </a:p>
          <a:p>
            <a:pPr algn="just"/>
            <a:r>
              <a:rPr lang="en-US" sz="1100" b="1" dirty="0"/>
              <a:t>Smart Early-Warning System for Forest Fire Prediction</a:t>
            </a:r>
            <a:endParaRPr lang="en-US" sz="1100" dirty="0"/>
          </a:p>
          <a:p>
            <a:pPr algn="just"/>
            <a:r>
              <a:rPr lang="en-US" sz="1100" b="1" dirty="0"/>
              <a:t>A predictive system that:</a:t>
            </a:r>
            <a:endParaRPr lang="en-US" sz="1100" dirty="0"/>
          </a:p>
          <a:p>
            <a:pPr marL="171450" indent="-171450" algn="just">
              <a:buFont typeface="Arial" panose="020B0604020202020204" pitchFamily="34" charset="0"/>
              <a:buChar char="•"/>
            </a:pPr>
            <a:r>
              <a:rPr lang="en-US" sz="1100" b="1" dirty="0"/>
              <a:t>Analyzes weather conditions</a:t>
            </a:r>
            <a:r>
              <a:rPr lang="en-US" sz="1100" dirty="0"/>
              <a:t> (temperature, humidity, wind)</a:t>
            </a:r>
          </a:p>
          <a:p>
            <a:pPr marL="171450" indent="-171450" algn="just">
              <a:buFont typeface="Arial" panose="020B0604020202020204" pitchFamily="34" charset="0"/>
              <a:buChar char="•"/>
            </a:pPr>
            <a:r>
              <a:rPr lang="en-US" sz="1100" b="1" dirty="0"/>
              <a:t>Monitors vegetation health</a:t>
            </a:r>
            <a:r>
              <a:rPr lang="en-US" sz="1100" dirty="0"/>
              <a:t> using satellite-based NDVI data</a:t>
            </a:r>
          </a:p>
          <a:p>
            <a:pPr marL="171450" indent="-171450" algn="just">
              <a:buFont typeface="Arial" panose="020B0604020202020204" pitchFamily="34" charset="0"/>
              <a:buChar char="•"/>
            </a:pPr>
            <a:r>
              <a:rPr lang="en-US" sz="1100" b="1" dirty="0"/>
              <a:t>Applies Machine Learning</a:t>
            </a:r>
            <a:r>
              <a:rPr lang="en-US" sz="1100" dirty="0"/>
              <a:t> to predict fire risk for any location</a:t>
            </a:r>
          </a:p>
          <a:p>
            <a:pPr marL="171450" indent="-171450" algn="just">
              <a:buFont typeface="Arial" panose="020B0604020202020204" pitchFamily="34" charset="0"/>
              <a:buChar char="•"/>
            </a:pPr>
            <a:r>
              <a:rPr lang="en-US" sz="1100" b="1" dirty="0"/>
              <a:t>Visualizes fire risk</a:t>
            </a:r>
            <a:r>
              <a:rPr lang="en-US" sz="1100" dirty="0"/>
              <a:t> through interactive maps and heatmap grids</a:t>
            </a:r>
          </a:p>
          <a:p>
            <a:pPr marL="171450" indent="-171450" algn="just">
              <a:buFont typeface="Arial" panose="020B0604020202020204" pitchFamily="34" charset="0"/>
              <a:buChar char="•"/>
            </a:pPr>
            <a:r>
              <a:rPr lang="en-US" sz="1100" b="1" dirty="0"/>
              <a:t>Enables authorities</a:t>
            </a:r>
            <a:r>
              <a:rPr lang="en-US" sz="1100" dirty="0"/>
              <a:t> to identify high-risk areas early for prevention &amp; preparedness</a:t>
            </a:r>
            <a:endParaRPr lang="en-US" sz="1050" dirty="0"/>
          </a:p>
          <a:p>
            <a:pPr marL="171450" indent="-171450" algn="just">
              <a:buFont typeface="Arial" panose="020B0604020202020204" pitchFamily="34" charset="0"/>
              <a:buChar char="•"/>
            </a:pPr>
            <a:endParaRPr lang="en-US" sz="1050" dirty="0"/>
          </a:p>
          <a:p>
            <a:pPr marL="171450" indent="-171450" algn="just">
              <a:buFont typeface="Arial" panose="020B0604020202020204" pitchFamily="34" charset="0"/>
              <a:buChar char="•"/>
            </a:pPr>
            <a:endParaRPr lang="en-US" sz="1050" dirty="0"/>
          </a:p>
          <a:p>
            <a:pPr algn="just"/>
            <a:r>
              <a:rPr lang="en-US" sz="1050" b="1" dirty="0"/>
              <a:t>Our Goal:</a:t>
            </a:r>
            <a:r>
              <a:rPr lang="en-US" sz="1050" dirty="0"/>
              <a:t> Reduce fire incidents by </a:t>
            </a:r>
            <a:r>
              <a:rPr lang="en-US" sz="1050" b="1" dirty="0"/>
              <a:t>60%</a:t>
            </a:r>
            <a:r>
              <a:rPr lang="en-US" sz="1050" dirty="0"/>
              <a:t> and save </a:t>
            </a:r>
            <a:r>
              <a:rPr lang="en-US" sz="1050" b="1" dirty="0"/>
              <a:t>₹1.74 lakh crore</a:t>
            </a:r>
            <a:r>
              <a:rPr lang="en-US" sz="1050" dirty="0"/>
              <a:t> annually while protecting precious ecosystems, biodiversity, and human lives through predictive intelligence and early intervention.</a:t>
            </a:r>
          </a:p>
          <a:p>
            <a:endParaRPr lang="en-US" sz="1050" dirty="0"/>
          </a:p>
          <a:p>
            <a:pPr>
              <a:buSzPts val="1018"/>
            </a:pPr>
            <a:endParaRPr lang="en-US" sz="2000" dirty="0">
              <a:solidFill>
                <a:schemeClr val="dk1"/>
              </a:solidFill>
              <a:latin typeface="Aptos"/>
              <a:ea typeface="Google Sans Medium"/>
              <a:cs typeface="Google Sans Medium"/>
              <a:sym typeface="Google Sans Medium"/>
            </a:endParaRPr>
          </a:p>
        </p:txBody>
      </p:sp>
      <p:pic>
        <p:nvPicPr>
          <p:cNvPr id="9" name="Picture 8">
            <a:extLst>
              <a:ext uri="{FF2B5EF4-FFF2-40B4-BE49-F238E27FC236}">
                <a16:creationId xmlns:a16="http://schemas.microsoft.com/office/drawing/2014/main" id="{5EDD7383-2263-0949-8155-3C5EFDA1C590}"/>
              </a:ext>
            </a:extLst>
          </p:cNvPr>
          <p:cNvPicPr>
            <a:picLocks noChangeAspect="1"/>
          </p:cNvPicPr>
          <p:nvPr/>
        </p:nvPicPr>
        <p:blipFill>
          <a:blip r:embed="rId4"/>
          <a:stretch>
            <a:fillRect/>
          </a:stretch>
        </p:blipFill>
        <p:spPr>
          <a:xfrm>
            <a:off x="6005119" y="1807241"/>
            <a:ext cx="2498802" cy="240122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Google Shape;75;p16" title="Artboard eee– 2.png"/>
          <p:cNvPicPr preferRelativeResize="0"/>
          <p:nvPr/>
        </p:nvPicPr>
        <p:blipFill rotWithShape="1">
          <a:blip r:embed="rId3">
            <a:alphaModFix/>
          </a:blip>
          <a:srcRect/>
          <a:stretch/>
        </p:blipFill>
        <p:spPr>
          <a:xfrm>
            <a:off x="0" y="0"/>
            <a:ext cx="9144008" cy="5143501"/>
          </a:xfrm>
          <a:prstGeom prst="rect">
            <a:avLst/>
          </a:prstGeom>
          <a:noFill/>
          <a:ln>
            <a:noFill/>
          </a:ln>
        </p:spPr>
      </p:pic>
      <p:sp>
        <p:nvSpPr>
          <p:cNvPr id="76" name="Google Shape;76;p16"/>
          <p:cNvSpPr txBox="1"/>
          <p:nvPr/>
        </p:nvSpPr>
        <p:spPr>
          <a:xfrm>
            <a:off x="126381" y="557561"/>
            <a:ext cx="8928410" cy="4378712"/>
          </a:xfrm>
          <a:prstGeom prst="rect">
            <a:avLst/>
          </a:prstGeom>
          <a:noFill/>
          <a:ln>
            <a:noFill/>
          </a:ln>
        </p:spPr>
        <p:txBody>
          <a:bodyPr spcFirstLastPara="1" wrap="square" lIns="91440" tIns="91425" rIns="91425" bIns="91425" anchor="t" anchorCtr="0">
            <a:normAutofit fontScale="25000" lnSpcReduction="20000"/>
          </a:bodyPr>
          <a:lstStyle/>
          <a:p>
            <a:pPr>
              <a:lnSpc>
                <a:spcPct val="115000"/>
              </a:lnSpc>
              <a:buSzPts val="254"/>
            </a:pPr>
            <a:r>
              <a:rPr lang="en-GB" sz="6450" dirty="0">
                <a:solidFill>
                  <a:schemeClr val="dk1"/>
                </a:solidFill>
                <a:latin typeface="Google Sans Medium"/>
                <a:ea typeface="Google Sans Medium"/>
                <a:cs typeface="Google Sans Medium"/>
                <a:sym typeface="Google Sans Medium"/>
              </a:rPr>
              <a:t>Opportunity should be able to explain the following:</a:t>
            </a:r>
            <a:endParaRPr lang="en-US" sz="6450" dirty="0">
              <a:solidFill>
                <a:schemeClr val="dk1"/>
              </a:solidFill>
              <a:latin typeface="Google Sans"/>
              <a:ea typeface="Google Sans"/>
              <a:cs typeface="Google Sans"/>
              <a:sym typeface="Google Sans"/>
            </a:endParaRPr>
          </a:p>
          <a:p>
            <a:pPr>
              <a:lnSpc>
                <a:spcPct val="114999"/>
              </a:lnSpc>
              <a:buSzPts val="254"/>
            </a:pPr>
            <a:endParaRPr lang="en-GB" sz="6450" dirty="0">
              <a:solidFill>
                <a:schemeClr val="dk2"/>
              </a:solidFill>
              <a:latin typeface="Google Sans"/>
              <a:ea typeface="Google Sans"/>
              <a:cs typeface="Google Sans"/>
              <a:sym typeface="Google Sans"/>
            </a:endParaRPr>
          </a:p>
          <a:p>
            <a:pPr marL="0" lvl="0" indent="0" algn="just">
              <a:lnSpc>
                <a:spcPct val="114999"/>
              </a:lnSpc>
              <a:spcBef>
                <a:spcPts val="0"/>
              </a:spcBef>
              <a:spcAft>
                <a:spcPts val="0"/>
              </a:spcAft>
              <a:buSzPts val="254"/>
              <a:buNone/>
            </a:pPr>
            <a:r>
              <a:rPr lang="en-GB" sz="6450" dirty="0">
                <a:solidFill>
                  <a:schemeClr val="dk2"/>
                </a:solidFill>
                <a:latin typeface="Google Sans"/>
                <a:ea typeface="Google Sans"/>
                <a:cs typeface="Google Sans"/>
                <a:sym typeface="Google Sans"/>
              </a:rPr>
              <a:t>How different is it from any of the other existing ideas?</a:t>
            </a:r>
          </a:p>
          <a:p>
            <a:pPr marL="0" lvl="0" indent="0" algn="just">
              <a:lnSpc>
                <a:spcPct val="114999"/>
              </a:lnSpc>
              <a:spcBef>
                <a:spcPts val="0"/>
              </a:spcBef>
              <a:spcAft>
                <a:spcPts val="0"/>
              </a:spcAft>
              <a:buSzPts val="254"/>
              <a:buNone/>
            </a:pPr>
            <a:endParaRPr lang="en-GB" sz="3200" dirty="0">
              <a:solidFill>
                <a:schemeClr val="dk2"/>
              </a:solidFill>
              <a:latin typeface="Google Sans"/>
              <a:ea typeface="Google Sans"/>
              <a:cs typeface="Google Sans"/>
              <a:sym typeface="Google Sans"/>
            </a:endParaRPr>
          </a:p>
          <a:p>
            <a:pPr algn="just"/>
            <a:r>
              <a:rPr lang="en-US" sz="4400" dirty="0"/>
              <a:t>Traditional systems rely on satellite fire detection only after a fire has started, use static risk zones with limited coverage, and provide binary risk assessments. Our innovation allows users to select specific geographic coordinates for pre-fire prediction, integrating real-time weather data, vegetation indices, and a machine learning model to generate fire probability percentages along with wind direction and temperature. It also identifies and displays the corresponding state and area name for the provided latitude and longitude, offering dual visualization through both map and grid views.</a:t>
            </a:r>
            <a:endParaRPr lang="en-GB" sz="4400" dirty="0">
              <a:solidFill>
                <a:schemeClr val="dk2"/>
              </a:solidFill>
              <a:latin typeface="Google Sans"/>
              <a:ea typeface="Google Sans"/>
              <a:cs typeface="Google Sans"/>
            </a:endParaRPr>
          </a:p>
          <a:p>
            <a:pPr algn="just"/>
            <a:endParaRPr lang="en-GB" sz="4800" dirty="0">
              <a:solidFill>
                <a:schemeClr val="dk2"/>
              </a:solidFill>
              <a:latin typeface="Google Sans"/>
              <a:ea typeface="Google Sans"/>
              <a:cs typeface="Google Sans"/>
            </a:endParaRPr>
          </a:p>
          <a:p>
            <a:pPr lvl="0" algn="just">
              <a:spcBef>
                <a:spcPts val="0"/>
              </a:spcBef>
              <a:spcAft>
                <a:spcPts val="0"/>
              </a:spcAft>
            </a:pPr>
            <a:r>
              <a:rPr lang="en-GB" sz="6450" dirty="0">
                <a:solidFill>
                  <a:schemeClr val="dk2"/>
                </a:solidFill>
                <a:latin typeface="Google Sans"/>
                <a:ea typeface="Google Sans"/>
                <a:cs typeface="Google Sans"/>
                <a:sym typeface="Google Sans"/>
              </a:rPr>
              <a:t>How will it be able to solve the problem?</a:t>
            </a:r>
          </a:p>
          <a:p>
            <a:pPr lvl="0" algn="just">
              <a:lnSpc>
                <a:spcPct val="120000"/>
              </a:lnSpc>
              <a:spcBef>
                <a:spcPts val="0"/>
              </a:spcBef>
              <a:spcAft>
                <a:spcPts val="0"/>
              </a:spcAft>
            </a:pPr>
            <a:endParaRPr lang="en-GB" sz="3600" dirty="0">
              <a:solidFill>
                <a:schemeClr val="dk2"/>
              </a:solidFill>
              <a:latin typeface="Google Sans"/>
              <a:ea typeface="Google Sans"/>
              <a:cs typeface="Google Sans"/>
              <a:sym typeface="Google Sans"/>
            </a:endParaRPr>
          </a:p>
          <a:p>
            <a:pPr marL="91440" lvl="0" indent="-91440" algn="just">
              <a:lnSpc>
                <a:spcPct val="120000"/>
              </a:lnSpc>
              <a:buFont typeface="Arial" panose="020B0604020202020204" pitchFamily="34" charset="0"/>
              <a:buChar char="•"/>
            </a:pPr>
            <a:r>
              <a:rPr lang="en-US" sz="4400" b="1" dirty="0"/>
              <a:t> Predicts fire before it starts - </a:t>
            </a:r>
            <a:r>
              <a:rPr lang="en-US" sz="4400" dirty="0"/>
              <a:t>enables early warning and proactive resource deployment</a:t>
            </a:r>
          </a:p>
          <a:p>
            <a:pPr marL="91440" lvl="0" indent="-91440" algn="just">
              <a:lnSpc>
                <a:spcPct val="120000"/>
              </a:lnSpc>
              <a:buFont typeface="Arial" panose="020B0604020202020204" pitchFamily="34" charset="0"/>
              <a:buChar char="•"/>
            </a:pPr>
            <a:r>
              <a:rPr lang="en-US" sz="4400" b="1" dirty="0"/>
              <a:t> Location-specific assessment</a:t>
            </a:r>
            <a:r>
              <a:rPr lang="en-US" sz="4400" dirty="0"/>
              <a:t> - percentage-based risk for any coordinates with risk-based surveillance</a:t>
            </a:r>
          </a:p>
          <a:p>
            <a:pPr marL="91440" lvl="0" indent="-91440" algn="just">
              <a:lnSpc>
                <a:spcPct val="120000"/>
              </a:lnSpc>
              <a:buFont typeface="Arial" panose="020B0604020202020204" pitchFamily="34" charset="0"/>
              <a:buChar char="•"/>
            </a:pPr>
            <a:r>
              <a:rPr lang="en-US" sz="4400" b="1" dirty="0"/>
              <a:t> Visual decision support</a:t>
            </a:r>
            <a:r>
              <a:rPr lang="en-US" sz="4400" dirty="0"/>
              <a:t> - interactive maps + heatmap grids help officials act quickly and understand risky zones clearly.</a:t>
            </a:r>
            <a:endParaRPr lang="en-GB" sz="4400" dirty="0">
              <a:solidFill>
                <a:schemeClr val="dk2"/>
              </a:solidFill>
              <a:latin typeface="Google Sans"/>
              <a:ea typeface="Google Sans"/>
              <a:cs typeface="Google Sans"/>
            </a:endParaRPr>
          </a:p>
          <a:p>
            <a:pPr marL="171450" indent="-171450" algn="just">
              <a:buFont typeface="Arial" panose="020B0604020202020204" pitchFamily="34" charset="0"/>
              <a:buChar char="•"/>
            </a:pPr>
            <a:endParaRPr lang="en-GB" sz="900" dirty="0">
              <a:solidFill>
                <a:schemeClr val="dk2"/>
              </a:solidFill>
              <a:latin typeface="Google Sans"/>
              <a:ea typeface="Google Sans"/>
              <a:cs typeface="Google Sans"/>
            </a:endParaRPr>
          </a:p>
          <a:p>
            <a:pPr algn="just"/>
            <a:endParaRPr lang="en-GB" sz="900" dirty="0">
              <a:solidFill>
                <a:schemeClr val="dk2"/>
              </a:solidFill>
              <a:latin typeface="Google Sans"/>
              <a:ea typeface="Google Sans"/>
              <a:cs typeface="Google Sans"/>
            </a:endParaRPr>
          </a:p>
          <a:p>
            <a:pPr algn="just"/>
            <a:endParaRPr lang="en-GB" sz="900" dirty="0">
              <a:solidFill>
                <a:schemeClr val="dk2"/>
              </a:solidFill>
              <a:latin typeface="Google Sans"/>
              <a:ea typeface="Google Sans"/>
              <a:cs typeface="Google Sans"/>
            </a:endParaRPr>
          </a:p>
          <a:p>
            <a:pPr algn="just"/>
            <a:endParaRPr lang="en-GB" sz="900" dirty="0">
              <a:solidFill>
                <a:schemeClr val="dk2"/>
              </a:solidFill>
              <a:latin typeface="Google Sans"/>
              <a:ea typeface="Google Sans"/>
              <a:cs typeface="Google Sans"/>
            </a:endParaRPr>
          </a:p>
          <a:p>
            <a:pPr algn="just"/>
            <a:endParaRPr lang="en-GB" sz="900" dirty="0">
              <a:solidFill>
                <a:schemeClr val="dk2"/>
              </a:solidFill>
              <a:latin typeface="Google Sans"/>
              <a:ea typeface="Google Sans"/>
              <a:cs typeface="Google Sans"/>
            </a:endParaRPr>
          </a:p>
          <a:p>
            <a:pPr algn="just"/>
            <a:endParaRPr lang="en-GB" sz="900" dirty="0">
              <a:solidFill>
                <a:schemeClr val="dk2"/>
              </a:solidFill>
              <a:latin typeface="Google Sans"/>
              <a:ea typeface="Google Sans"/>
              <a:cs typeface="Google Sans"/>
            </a:endParaRPr>
          </a:p>
          <a:p>
            <a:pPr algn="just"/>
            <a:endParaRPr lang="en-GB" sz="3600" dirty="0">
              <a:solidFill>
                <a:schemeClr val="dk2"/>
              </a:solidFill>
              <a:latin typeface="Google Sans"/>
              <a:ea typeface="Google Sans"/>
              <a:cs typeface="Google Sans"/>
            </a:endParaRPr>
          </a:p>
          <a:p>
            <a:pPr algn="just"/>
            <a:r>
              <a:rPr lang="en-GB" sz="6450" dirty="0">
                <a:solidFill>
                  <a:schemeClr val="dk2"/>
                </a:solidFill>
                <a:latin typeface="Google Sans"/>
                <a:ea typeface="Google Sans"/>
                <a:cs typeface="Google Sans"/>
                <a:sym typeface="Google Sans"/>
              </a:rPr>
              <a:t>USP of the proposed solution</a:t>
            </a:r>
          </a:p>
          <a:p>
            <a:pPr algn="just"/>
            <a:endParaRPr sz="4000" dirty="0">
              <a:solidFill>
                <a:schemeClr val="dk2"/>
              </a:solidFill>
              <a:latin typeface="Google Sans"/>
              <a:ea typeface="Google Sans"/>
              <a:cs typeface="Google Sans"/>
            </a:endParaRPr>
          </a:p>
          <a:p>
            <a:pPr marL="91440" indent="-91440" algn="just">
              <a:buFont typeface="Arial" panose="020B0604020202020204" pitchFamily="34" charset="0"/>
              <a:buChar char="•"/>
            </a:pPr>
            <a:r>
              <a:rPr lang="en-US" sz="4800" b="1" dirty="0"/>
              <a:t> Works with any location</a:t>
            </a:r>
            <a:r>
              <a:rPr lang="en-US" sz="4800" dirty="0"/>
              <a:t> entered by user </a:t>
            </a:r>
          </a:p>
          <a:p>
            <a:pPr marL="91440" indent="-91440" algn="just">
              <a:buFont typeface="Arial" panose="020B0604020202020204" pitchFamily="34" charset="0"/>
              <a:buChar char="•"/>
            </a:pPr>
            <a:r>
              <a:rPr lang="en-US" sz="4800" b="1" dirty="0"/>
              <a:t> Combines weather + vegetation + AI</a:t>
            </a:r>
            <a:r>
              <a:rPr lang="en-US" sz="4800" dirty="0"/>
              <a:t> in one tool </a:t>
            </a:r>
          </a:p>
          <a:p>
            <a:pPr marL="91440" indent="-91440" algn="just">
              <a:buFont typeface="Arial" panose="020B0604020202020204" pitchFamily="34" charset="0"/>
              <a:buChar char="•"/>
            </a:pPr>
            <a:r>
              <a:rPr lang="en-US" sz="4800" b="1" dirty="0"/>
              <a:t> Shows fire percentage</a:t>
            </a:r>
            <a:r>
              <a:rPr lang="en-US" sz="4800" dirty="0"/>
              <a:t>, not just binary risk </a:t>
            </a:r>
          </a:p>
          <a:p>
            <a:pPr marL="91440" indent="-91440" algn="just">
              <a:buFont typeface="Arial" panose="020B0604020202020204" pitchFamily="34" charset="0"/>
              <a:buChar char="•"/>
            </a:pPr>
            <a:r>
              <a:rPr lang="en-US" sz="4800" b="1" dirty="0"/>
              <a:t> Includes wind direction</a:t>
            </a:r>
            <a:r>
              <a:rPr lang="en-US" sz="4800" dirty="0"/>
              <a:t> for fire spread insight </a:t>
            </a:r>
          </a:p>
          <a:p>
            <a:pPr marL="91440" indent="-91440" algn="just">
              <a:buFont typeface="Arial" panose="020B0604020202020204" pitchFamily="34" charset="0"/>
              <a:buChar char="•"/>
            </a:pPr>
            <a:r>
              <a:rPr lang="en-US" sz="4800" b="1" dirty="0"/>
              <a:t> Designed for easy deployment </a:t>
            </a:r>
            <a:r>
              <a:rPr lang="en-US" sz="4800" dirty="0"/>
              <a:t>on basic hardware or cloud infrastructure</a:t>
            </a:r>
            <a:endParaRPr lang="en-US" sz="4800" dirty="0">
              <a:solidFill>
                <a:schemeClr val="dk2"/>
              </a:solidFill>
              <a:latin typeface="Aptos"/>
              <a:ea typeface="Google Sans"/>
              <a:cs typeface="Google Sans"/>
            </a:endParaRPr>
          </a:p>
          <a:p>
            <a:endParaRPr lang="en-GB" sz="4800" dirty="0">
              <a:solidFill>
                <a:schemeClr val="dk2"/>
              </a:solidFill>
              <a:latin typeface="Aptos"/>
              <a:ea typeface="Google Sans"/>
              <a:cs typeface="Google Sans"/>
            </a:endParaRPr>
          </a:p>
          <a:p>
            <a:pPr lvl="0" algn="l">
              <a:lnSpc>
                <a:spcPct val="115000"/>
              </a:lnSpc>
              <a:spcBef>
                <a:spcPts val="1200"/>
              </a:spcBef>
              <a:spcAft>
                <a:spcPts val="1200"/>
              </a:spcAft>
              <a:buSzPct val="61666"/>
            </a:pPr>
            <a:endParaRPr lang="en-GB" sz="2400" dirty="0">
              <a:latin typeface="Google Sans"/>
              <a:ea typeface="Google Sans"/>
              <a:cs typeface="Google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Google Shape;81;p17" title="Artboard eee– 2.png"/>
          <p:cNvPicPr preferRelativeResize="0"/>
          <p:nvPr/>
        </p:nvPicPr>
        <p:blipFill rotWithShape="1">
          <a:blip r:embed="rId3">
            <a:alphaModFix/>
          </a:blip>
          <a:srcRect/>
          <a:stretch/>
        </p:blipFill>
        <p:spPr>
          <a:xfrm>
            <a:off x="0" y="0"/>
            <a:ext cx="9144008" cy="5143501"/>
          </a:xfrm>
          <a:prstGeom prst="rect">
            <a:avLst/>
          </a:prstGeom>
          <a:noFill/>
          <a:ln>
            <a:noFill/>
          </a:ln>
        </p:spPr>
      </p:pic>
      <p:sp>
        <p:nvSpPr>
          <p:cNvPr id="82" name="Google Shape;82;p17"/>
          <p:cNvSpPr txBox="1"/>
          <p:nvPr/>
        </p:nvSpPr>
        <p:spPr>
          <a:xfrm>
            <a:off x="311700" y="512956"/>
            <a:ext cx="8818133" cy="4494082"/>
          </a:xfrm>
          <a:prstGeom prst="rect">
            <a:avLst/>
          </a:prstGeom>
          <a:noFill/>
          <a:ln>
            <a:noFill/>
          </a:ln>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n-GB" sz="1600" dirty="0">
                <a:solidFill>
                  <a:schemeClr val="dk1"/>
                </a:solidFill>
                <a:latin typeface="Google Sans Medium"/>
                <a:ea typeface="Google Sans Medium"/>
                <a:cs typeface="Google Sans Medium"/>
                <a:sym typeface="Google Sans Medium"/>
              </a:rPr>
              <a:t>List of features offered by the solution</a:t>
            </a:r>
          </a:p>
          <a:p>
            <a:pPr marL="0" lvl="0" indent="0" algn="just" rtl="0">
              <a:lnSpc>
                <a:spcPct val="150000"/>
              </a:lnSpc>
              <a:spcBef>
                <a:spcPts val="0"/>
              </a:spcBef>
              <a:spcAft>
                <a:spcPts val="0"/>
              </a:spcAft>
              <a:buNone/>
            </a:pPr>
            <a:endParaRPr sz="900" dirty="0">
              <a:solidFill>
                <a:schemeClr val="dk1"/>
              </a:solidFill>
              <a:latin typeface="Google Sans Medium"/>
              <a:ea typeface="Google Sans Medium"/>
              <a:cs typeface="Google Sans Medium"/>
              <a:sym typeface="Google Sans Medium"/>
            </a:endParaRPr>
          </a:p>
          <a:p>
            <a:pPr algn="just"/>
            <a:r>
              <a:rPr lang="en-US" sz="1100" dirty="0"/>
              <a:t>Our </a:t>
            </a:r>
            <a:r>
              <a:rPr lang="en-US" sz="1100" b="1" dirty="0"/>
              <a:t>machine learning-driven fire risk prediction system</a:t>
            </a:r>
            <a:r>
              <a:rPr lang="en-US" sz="1100" dirty="0"/>
              <a:t> transforms forest fire management through intelligent data integration and predictive analytics. The solution combines real-time weather monitoring, vegetation health analysis, and machine learning to deliver accurate fire risk assessments with </a:t>
            </a:r>
            <a:r>
              <a:rPr lang="en-US" sz="1100" b="1" dirty="0"/>
              <a:t>85-90 % model accuracy</a:t>
            </a:r>
            <a:r>
              <a:rPr lang="en-US" sz="1100" dirty="0"/>
              <a:t>, predicting correct outputs every time. Users can input any location coordinates to receive comprehensive risk analysis through interactive visualizations and exportable reports, enabling authorities to </a:t>
            </a:r>
            <a:r>
              <a:rPr lang="en-US" sz="1100" b="1" dirty="0"/>
              <a:t>track potential fire zones and proactively save forests</a:t>
            </a:r>
            <a:r>
              <a:rPr lang="en-US" sz="1100" dirty="0"/>
              <a:t> from devastating fires. This system helps </a:t>
            </a:r>
            <a:r>
              <a:rPr lang="en-US" sz="1100" b="1" dirty="0"/>
              <a:t>preserve precious ecosystems</a:t>
            </a:r>
            <a:r>
              <a:rPr lang="en-US" sz="1100" dirty="0"/>
              <a:t> and </a:t>
            </a:r>
            <a:r>
              <a:rPr lang="en-US" sz="1100" b="1" dirty="0"/>
              <a:t>prevent massive economic losses</a:t>
            </a:r>
            <a:r>
              <a:rPr lang="en-US" sz="1100" dirty="0"/>
              <a:t> by shifting from reactive firefighting to predictive prevention.</a:t>
            </a:r>
          </a:p>
          <a:p>
            <a:pPr algn="just"/>
            <a:endParaRPr lang="en-US" sz="1100" dirty="0"/>
          </a:p>
          <a:p>
            <a:pPr algn="just"/>
            <a:r>
              <a:rPr lang="en-US" sz="1200" b="1" dirty="0"/>
              <a:t>KEY FEATURES</a:t>
            </a:r>
          </a:p>
          <a:p>
            <a:pPr algn="just"/>
            <a:endParaRPr lang="en-US" sz="800" b="1" dirty="0"/>
          </a:p>
          <a:p>
            <a:pPr marL="171450" indent="-171450" algn="just">
              <a:buFont typeface="Arial" panose="020B0604020202020204" pitchFamily="34" charset="0"/>
              <a:buChar char="•"/>
            </a:pPr>
            <a:r>
              <a:rPr lang="en-US" sz="1100" b="1" dirty="0"/>
              <a:t>Location Intelligence</a:t>
            </a:r>
          </a:p>
          <a:p>
            <a:pPr algn="just"/>
            <a:r>
              <a:rPr lang="en-US" sz="1100" dirty="0"/>
              <a:t>     Accepts any global coordinates (latitude/longitude) and identifies area names through reverse geocoding.</a:t>
            </a:r>
          </a:p>
          <a:p>
            <a:pPr algn="just"/>
            <a:endParaRPr lang="en-US" sz="800" dirty="0"/>
          </a:p>
          <a:p>
            <a:pPr marL="171450" indent="-171450" algn="just">
              <a:buFont typeface="Arial" panose="020B0604020202020204" pitchFamily="34" charset="0"/>
              <a:buChar char="•"/>
            </a:pPr>
            <a:r>
              <a:rPr lang="en-US" sz="1100" b="1" dirty="0"/>
              <a:t>Real-Time Data Integration</a:t>
            </a:r>
          </a:p>
          <a:p>
            <a:pPr algn="just"/>
            <a:r>
              <a:rPr lang="en-US" sz="1100" dirty="0"/>
              <a:t>     Fetches live weather data (temperature, humidity, wind) via OpenWeatherMap API and monitors vegetation health using NDVI data.</a:t>
            </a:r>
          </a:p>
          <a:p>
            <a:pPr algn="just"/>
            <a:endParaRPr lang="en-US" sz="800" dirty="0"/>
          </a:p>
          <a:p>
            <a:pPr marL="171450" indent="-171450" algn="just">
              <a:buFont typeface="Arial" panose="020B0604020202020204" pitchFamily="34" charset="0"/>
              <a:buChar char="•"/>
            </a:pPr>
            <a:r>
              <a:rPr lang="en-US" sz="1100" b="1" dirty="0"/>
              <a:t>Machine learning Powered Prediction</a:t>
            </a:r>
          </a:p>
          <a:p>
            <a:pPr algn="just"/>
            <a:r>
              <a:rPr lang="en-US" sz="1100" dirty="0"/>
              <a:t>    Trains Random Forest model on environmental conditions to calculate fire risk probability and predict high-risk zones with high accuracy.            </a:t>
            </a:r>
          </a:p>
          <a:p>
            <a:pPr algn="just"/>
            <a:endParaRPr lang="en-US" sz="800" b="1" dirty="0"/>
          </a:p>
          <a:p>
            <a:pPr marL="171450" indent="-171450" algn="just">
              <a:buFont typeface="Arial" panose="020B0604020202020204" pitchFamily="34" charset="0"/>
              <a:buChar char="•"/>
            </a:pPr>
            <a:r>
              <a:rPr lang="en-US" sz="1100" b="1" dirty="0"/>
              <a:t>Interactive Visualization</a:t>
            </a:r>
          </a:p>
          <a:p>
            <a:pPr algn="just"/>
            <a:r>
              <a:rPr lang="en-US" sz="1100" dirty="0"/>
              <a:t>    Creates color-coded maps (🟢 low risk, 🔴 high risk) with fire percentages and wind direction indicators for precise risk assessment.</a:t>
            </a:r>
          </a:p>
          <a:p>
            <a:pPr algn="just"/>
            <a:endParaRPr lang="en-US" sz="800" dirty="0"/>
          </a:p>
          <a:p>
            <a:pPr marL="171450" indent="-171450" algn="just">
              <a:buFont typeface="Arial" panose="020B0604020202020204" pitchFamily="34" charset="0"/>
              <a:buChar char="•"/>
            </a:pPr>
            <a:r>
              <a:rPr lang="en-US" sz="1100" b="1" dirty="0"/>
              <a:t>Scientific Heatmap Generation</a:t>
            </a:r>
          </a:p>
          <a:p>
            <a:pPr algn="just"/>
            <a:r>
              <a:rPr lang="en-US" sz="1100" dirty="0"/>
              <a:t>    Generates NDVI vegetation heatmaps and fire probability grids for comprehensive risk distribution mapping.</a:t>
            </a:r>
            <a:endParaRPr lang="en-US" sz="1200" dirty="0">
              <a:solidFill>
                <a:schemeClr val="dk2"/>
              </a:solidFill>
              <a:latin typeface="Aptos"/>
              <a:ea typeface="Google Sans"/>
              <a:cs typeface="Google Sans"/>
            </a:endParaRPr>
          </a:p>
          <a:p>
            <a:pPr algn="just"/>
            <a:endParaRPr lang="en-US" sz="1200" dirty="0">
              <a:solidFill>
                <a:schemeClr val="dk2"/>
              </a:solidFill>
              <a:latin typeface="Aptos"/>
              <a:ea typeface="Google Sans"/>
              <a:cs typeface="Google Sans"/>
            </a:endParaRPr>
          </a:p>
          <a:p>
            <a:pPr marL="285750" lvl="0" indent="-285750" algn="l">
              <a:buFont typeface="Symbol"/>
              <a:buChar char="•"/>
            </a:pPr>
            <a:endParaRPr lang="en-GB" sz="1600" dirty="0">
              <a:solidFill>
                <a:schemeClr val="dk2"/>
              </a:solidFill>
              <a:latin typeface="Aptos"/>
              <a:ea typeface="Google Sans"/>
              <a:cs typeface="Google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87" name="Google Shape;87;p18" title="Artboard eee– 2.png"/>
          <p:cNvPicPr preferRelativeResize="0"/>
          <p:nvPr/>
        </p:nvPicPr>
        <p:blipFill rotWithShape="1">
          <a:blip r:embed="rId3">
            <a:alphaModFix/>
          </a:blip>
          <a:srcRect/>
          <a:stretch/>
        </p:blipFill>
        <p:spPr>
          <a:xfrm>
            <a:off x="0" y="0"/>
            <a:ext cx="9144008" cy="5143501"/>
          </a:xfrm>
          <a:prstGeom prst="rect">
            <a:avLst/>
          </a:prstGeom>
          <a:noFill/>
          <a:ln>
            <a:noFill/>
          </a:ln>
        </p:spPr>
      </p:pic>
      <p:sp>
        <p:nvSpPr>
          <p:cNvPr id="88" name="Google Shape;88;p18"/>
          <p:cNvSpPr txBox="1"/>
          <p:nvPr/>
        </p:nvSpPr>
        <p:spPr>
          <a:xfrm>
            <a:off x="191156" y="602166"/>
            <a:ext cx="8761687" cy="4289501"/>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GB" sz="1600" dirty="0">
                <a:solidFill>
                  <a:schemeClr val="dk1"/>
                </a:solidFill>
                <a:latin typeface="Google Sans Medium"/>
                <a:ea typeface="Google Sans Medium"/>
                <a:cs typeface="Google Sans Medium"/>
                <a:sym typeface="Google Sans Medium"/>
              </a:rPr>
              <a:t>Process flow</a:t>
            </a:r>
          </a:p>
          <a:p>
            <a:pPr marL="0" lvl="0" indent="0" algn="l" rtl="0">
              <a:lnSpc>
                <a:spcPct val="115000"/>
              </a:lnSpc>
              <a:spcBef>
                <a:spcPts val="0"/>
              </a:spcBef>
              <a:spcAft>
                <a:spcPts val="0"/>
              </a:spcAft>
              <a:buNone/>
            </a:pPr>
            <a:endParaRPr lang="en-GB" sz="1200" b="1" i="1" dirty="0">
              <a:solidFill>
                <a:srgbClr val="0F4761"/>
              </a:solidFill>
              <a:latin typeface="Aptos"/>
              <a:ea typeface="Google Sans"/>
              <a:cs typeface="Google Sans"/>
              <a:sym typeface="Google Sans Medium"/>
            </a:endParaRPr>
          </a:p>
          <a:p>
            <a:pPr algn="just"/>
            <a:r>
              <a:rPr lang="en-US" sz="1100" b="1" dirty="0"/>
              <a:t>Step 1: Location Input &amp; Geographic Coordinates</a:t>
            </a:r>
          </a:p>
          <a:p>
            <a:pPr algn="just"/>
            <a:r>
              <a:rPr lang="en-US" sz="1100" dirty="0"/>
              <a:t>User inputs precise geographic coordinates (full latitude and longitude) to define the target area for fire risk assessment and monitoring.</a:t>
            </a:r>
          </a:p>
          <a:p>
            <a:pPr algn="just"/>
            <a:endParaRPr lang="en-US" sz="1100" dirty="0"/>
          </a:p>
          <a:p>
            <a:pPr algn="just"/>
            <a:r>
              <a:rPr lang="en-US" sz="1100" b="1" dirty="0"/>
              <a:t>Step 2: Real-Time Weather Data Acquisition</a:t>
            </a:r>
          </a:p>
          <a:p>
            <a:pPr algn="just"/>
            <a:r>
              <a:rPr lang="en-US" sz="1100" dirty="0"/>
              <a:t>Advanced weather data is fetched via Open weather APIs, including temperature, humidity, wind speed, wind direction, and atmospheric pressure parameters.</a:t>
            </a:r>
          </a:p>
          <a:p>
            <a:pPr algn="just"/>
            <a:endParaRPr lang="en-US" sz="1100" dirty="0"/>
          </a:p>
          <a:p>
            <a:pPr algn="just"/>
            <a:r>
              <a:rPr lang="en-US" sz="1100" b="1" dirty="0"/>
              <a:t>Step 3: Vegetation Health Analysis</a:t>
            </a:r>
          </a:p>
          <a:p>
            <a:pPr algn="just"/>
            <a:r>
              <a:rPr lang="en-US" sz="1100" dirty="0"/>
              <a:t>NDVI (Normalized Difference Vegetation Index) grid is generated to simulate and assess vegetation density, moisture content, and overall ecosystem health across the target area.</a:t>
            </a:r>
          </a:p>
          <a:p>
            <a:pPr algn="just"/>
            <a:endParaRPr lang="en-US" sz="1100" dirty="0"/>
          </a:p>
          <a:p>
            <a:pPr algn="just"/>
            <a:r>
              <a:rPr lang="en-US" sz="1100" b="1" dirty="0"/>
              <a:t>Step 4: ML Model Training &amp; Risk Assessment</a:t>
            </a:r>
          </a:p>
          <a:p>
            <a:pPr algn="just"/>
            <a:r>
              <a:rPr lang="en-US" sz="1100" dirty="0"/>
              <a:t>Random Forest model analyzes temperature, humidity, wind patterns, and NDVI values to predict fire risk for each grid cell with enhanced accuracy.</a:t>
            </a:r>
          </a:p>
          <a:p>
            <a:pPr algn="just"/>
            <a:endParaRPr lang="en-US" sz="1100" dirty="0"/>
          </a:p>
          <a:p>
            <a:pPr algn="just"/>
            <a:r>
              <a:rPr lang="en-US" sz="1100" b="1" dirty="0"/>
              <a:t>Step 5: Fire Risk Prediction &amp; Zone Identification</a:t>
            </a:r>
          </a:p>
          <a:p>
            <a:pPr algn="just"/>
            <a:r>
              <a:rPr lang="en-US" sz="1100" dirty="0"/>
              <a:t>Calculates fire probability and identifies high-risk zones with 85-90% accuracy for proactive disaster management.</a:t>
            </a:r>
          </a:p>
          <a:p>
            <a:pPr algn="just"/>
            <a:endParaRPr lang="en-US" sz="1100" dirty="0"/>
          </a:p>
          <a:p>
            <a:pPr algn="just"/>
            <a:r>
              <a:rPr lang="en-US" sz="1100" b="1" dirty="0"/>
              <a:t>Step 6: Interactive Visualization &amp; Reporting</a:t>
            </a:r>
          </a:p>
          <a:p>
            <a:pPr algn="just"/>
            <a:r>
              <a:rPr lang="en-US" sz="1100" dirty="0"/>
              <a:t>Creates color-coded risk maps (🟢 low | 🔴 high) with detailed popups, NDVI heatmaps, and comprehensive risk analysis for stakeholders.</a:t>
            </a:r>
          </a:p>
          <a:p>
            <a:pPr marL="0" lvl="0" indent="0" algn="l" rtl="0">
              <a:lnSpc>
                <a:spcPct val="115000"/>
              </a:lnSpc>
              <a:spcBef>
                <a:spcPts val="0"/>
              </a:spcBef>
              <a:spcAft>
                <a:spcPts val="0"/>
              </a:spcAft>
              <a:buNone/>
            </a:pPr>
            <a:endParaRPr lang="en-US" sz="1600" dirty="0">
              <a:solidFill>
                <a:schemeClr val="dk1"/>
              </a:solidFill>
              <a:latin typeface="Google Sans Medium"/>
              <a:ea typeface="Google Sans Medium"/>
              <a:cs typeface="Google Sans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20" title="Artboard eee– 2.png"/>
          <p:cNvPicPr preferRelativeResize="0"/>
          <p:nvPr/>
        </p:nvPicPr>
        <p:blipFill rotWithShape="1">
          <a:blip r:embed="rId3">
            <a:alphaModFix/>
          </a:blip>
          <a:srcRect/>
          <a:stretch/>
        </p:blipFill>
        <p:spPr>
          <a:xfrm>
            <a:off x="0" y="0"/>
            <a:ext cx="9144008" cy="5143501"/>
          </a:xfrm>
          <a:prstGeom prst="rect">
            <a:avLst/>
          </a:prstGeom>
          <a:noFill/>
          <a:ln>
            <a:noFill/>
          </a:ln>
        </p:spPr>
      </p:pic>
      <p:sp>
        <p:nvSpPr>
          <p:cNvPr id="100" name="Google Shape;100;p20"/>
          <p:cNvSpPr txBox="1"/>
          <p:nvPr/>
        </p:nvSpPr>
        <p:spPr>
          <a:xfrm>
            <a:off x="96644" y="602166"/>
            <a:ext cx="8883805" cy="4408449"/>
          </a:xfrm>
          <a:prstGeom prst="rect">
            <a:avLst/>
          </a:prstGeom>
          <a:noFill/>
          <a:ln>
            <a:noFill/>
          </a:ln>
        </p:spPr>
        <p:txBody>
          <a:bodyPr spcFirstLastPara="1" wrap="square" lIns="91425" tIns="91425" rIns="91425" bIns="91425" anchor="t" anchorCtr="0">
            <a:normAutofit/>
          </a:bodyPr>
          <a:lstStyle/>
          <a:p>
            <a:pPr>
              <a:lnSpc>
                <a:spcPct val="115000"/>
              </a:lnSpc>
            </a:pPr>
            <a:r>
              <a:rPr lang="en-GB" sz="1600">
                <a:solidFill>
                  <a:schemeClr val="dk1"/>
                </a:solidFill>
                <a:latin typeface="Google Sans Medium"/>
                <a:ea typeface="Google Sans Medium"/>
                <a:cs typeface="Google Sans Medium"/>
                <a:sym typeface="Google Sans Medium"/>
              </a:rPr>
              <a:t>Architecture diagram of the solution</a:t>
            </a:r>
            <a:endParaRPr sz="1600">
              <a:solidFill>
                <a:schemeClr val="dk1"/>
              </a:solidFill>
              <a:latin typeface="Google Sans Medium"/>
              <a:ea typeface="Google Sans Medium"/>
              <a:cs typeface="Google Sans Medium"/>
              <a:sym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b="1" i="1">
              <a:solidFill>
                <a:srgbClr val="0F4761"/>
              </a:solidFill>
              <a:latin typeface="Aptos"/>
              <a:ea typeface="Google Sans Medium"/>
              <a:cs typeface="Google Sans Medium"/>
            </a:endParaRPr>
          </a:p>
          <a:p>
            <a:endParaRPr lang="en-GB" sz="1100" dirty="0">
              <a:solidFill>
                <a:schemeClr val="dk1"/>
              </a:solidFill>
              <a:latin typeface="Aptos"/>
              <a:ea typeface="Google Sans Medium"/>
              <a:cs typeface="Google Sans Medium"/>
            </a:endParaRPr>
          </a:p>
        </p:txBody>
      </p:sp>
      <p:pic>
        <p:nvPicPr>
          <p:cNvPr id="17" name="Picture 16">
            <a:extLst>
              <a:ext uri="{FF2B5EF4-FFF2-40B4-BE49-F238E27FC236}">
                <a16:creationId xmlns:a16="http://schemas.microsoft.com/office/drawing/2014/main" id="{898F465D-DA04-4FC8-B180-1D23022CCE99}"/>
              </a:ext>
            </a:extLst>
          </p:cNvPr>
          <p:cNvPicPr>
            <a:picLocks noChangeAspect="1"/>
          </p:cNvPicPr>
          <p:nvPr/>
        </p:nvPicPr>
        <p:blipFill>
          <a:blip r:embed="rId4"/>
          <a:stretch>
            <a:fillRect/>
          </a:stretch>
        </p:blipFill>
        <p:spPr>
          <a:xfrm>
            <a:off x="267629" y="1119302"/>
            <a:ext cx="5144422" cy="3579077"/>
          </a:xfrm>
          <a:prstGeom prst="rect">
            <a:avLst/>
          </a:prstGeom>
        </p:spPr>
      </p:pic>
      <p:pic>
        <p:nvPicPr>
          <p:cNvPr id="25" name="Picture 24">
            <a:extLst>
              <a:ext uri="{FF2B5EF4-FFF2-40B4-BE49-F238E27FC236}">
                <a16:creationId xmlns:a16="http://schemas.microsoft.com/office/drawing/2014/main" id="{B6234DF4-C073-A4EC-2754-2FFD926BCC9F}"/>
              </a:ext>
            </a:extLst>
          </p:cNvPr>
          <p:cNvPicPr>
            <a:picLocks noChangeAspect="1"/>
          </p:cNvPicPr>
          <p:nvPr/>
        </p:nvPicPr>
        <p:blipFill>
          <a:blip r:embed="rId5"/>
          <a:stretch>
            <a:fillRect/>
          </a:stretch>
        </p:blipFill>
        <p:spPr>
          <a:xfrm>
            <a:off x="5605347" y="1560187"/>
            <a:ext cx="3471746" cy="1341219"/>
          </a:xfrm>
          <a:prstGeom prst="rect">
            <a:avLst/>
          </a:prstGeom>
        </p:spPr>
      </p:pic>
      <p:pic>
        <p:nvPicPr>
          <p:cNvPr id="33" name="Picture 32">
            <a:extLst>
              <a:ext uri="{FF2B5EF4-FFF2-40B4-BE49-F238E27FC236}">
                <a16:creationId xmlns:a16="http://schemas.microsoft.com/office/drawing/2014/main" id="{074B89FC-16E5-F482-F255-926B13439450}"/>
              </a:ext>
            </a:extLst>
          </p:cNvPr>
          <p:cNvPicPr>
            <a:picLocks noChangeAspect="1"/>
          </p:cNvPicPr>
          <p:nvPr/>
        </p:nvPicPr>
        <p:blipFill>
          <a:blip r:embed="rId6"/>
          <a:stretch>
            <a:fillRect/>
          </a:stretch>
        </p:blipFill>
        <p:spPr>
          <a:xfrm>
            <a:off x="5523567" y="3042893"/>
            <a:ext cx="3538661" cy="15058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21" title="Artboard eee– 2.png"/>
          <p:cNvPicPr preferRelativeResize="0"/>
          <p:nvPr/>
        </p:nvPicPr>
        <p:blipFill rotWithShape="1">
          <a:blip r:embed="rId3">
            <a:alphaModFix/>
          </a:blip>
          <a:srcRect/>
          <a:stretch/>
        </p:blipFill>
        <p:spPr>
          <a:xfrm>
            <a:off x="0" y="0"/>
            <a:ext cx="9144008" cy="5143501"/>
          </a:xfrm>
          <a:prstGeom prst="rect">
            <a:avLst/>
          </a:prstGeom>
          <a:noFill/>
          <a:ln>
            <a:noFill/>
          </a:ln>
        </p:spPr>
      </p:pic>
      <p:sp>
        <p:nvSpPr>
          <p:cNvPr id="106" name="Google Shape;106;p21"/>
          <p:cNvSpPr txBox="1"/>
          <p:nvPr/>
        </p:nvSpPr>
        <p:spPr>
          <a:xfrm>
            <a:off x="96644" y="631902"/>
            <a:ext cx="8920300" cy="4276359"/>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GB" sz="1600" dirty="0">
                <a:solidFill>
                  <a:schemeClr val="dk1"/>
                </a:solidFill>
                <a:latin typeface="Google Sans Medium"/>
                <a:ea typeface="Google Sans Medium"/>
                <a:cs typeface="Google Sans Medium"/>
                <a:sym typeface="Google Sans Medium"/>
              </a:rPr>
              <a:t>Technologies to be used in the solution:</a:t>
            </a:r>
          </a:p>
          <a:p>
            <a:pPr marL="0" lvl="0" indent="0" algn="l" rtl="0">
              <a:lnSpc>
                <a:spcPct val="115000"/>
              </a:lnSpc>
              <a:spcBef>
                <a:spcPts val="0"/>
              </a:spcBef>
              <a:spcAft>
                <a:spcPts val="0"/>
              </a:spcAft>
              <a:buNone/>
            </a:pPr>
            <a:endParaRPr lang="en-GB" sz="800" dirty="0">
              <a:solidFill>
                <a:schemeClr val="dk1"/>
              </a:solidFill>
              <a:latin typeface="Google Sans Medium"/>
              <a:ea typeface="Google Sans Medium"/>
              <a:cs typeface="Google Sans Medium"/>
              <a:sym typeface="Google Sans Medium"/>
            </a:endParaRPr>
          </a:p>
          <a:p>
            <a:pPr lvl="0" algn="just">
              <a:lnSpc>
                <a:spcPct val="115000"/>
              </a:lnSpc>
            </a:pPr>
            <a:r>
              <a:rPr lang="en-US" sz="1200" dirty="0"/>
              <a:t>Our forest fire prediction system leverages cutting-edge technologies and libraries to deliver accurate risk assessment and intuitive visualization:</a:t>
            </a:r>
            <a:endParaRPr sz="1200" dirty="0">
              <a:solidFill>
                <a:schemeClr val="dk1"/>
              </a:solidFill>
              <a:latin typeface="Google Sans Medium"/>
              <a:ea typeface="Google Sans Medium"/>
              <a:cs typeface="Google Sans Medium"/>
              <a:sym typeface="Google Sans Medium"/>
            </a:endParaRPr>
          </a:p>
        </p:txBody>
      </p:sp>
      <p:graphicFrame>
        <p:nvGraphicFramePr>
          <p:cNvPr id="6" name="Table 5">
            <a:extLst>
              <a:ext uri="{FF2B5EF4-FFF2-40B4-BE49-F238E27FC236}">
                <a16:creationId xmlns:a16="http://schemas.microsoft.com/office/drawing/2014/main" id="{322BF6AC-6F6A-4807-2E48-F1E3254855D5}"/>
              </a:ext>
            </a:extLst>
          </p:cNvPr>
          <p:cNvGraphicFramePr>
            <a:graphicFrameLocks noGrp="1"/>
          </p:cNvGraphicFramePr>
          <p:nvPr>
            <p:extLst>
              <p:ext uri="{D42A27DB-BD31-4B8C-83A1-F6EECF244321}">
                <p14:modId xmlns:p14="http://schemas.microsoft.com/office/powerpoint/2010/main" val="3602913622"/>
              </p:ext>
            </p:extLst>
          </p:nvPr>
        </p:nvGraphicFramePr>
        <p:xfrm>
          <a:off x="246268" y="1810148"/>
          <a:ext cx="8621052" cy="3003771"/>
        </p:xfrm>
        <a:graphic>
          <a:graphicData uri="http://schemas.openxmlformats.org/drawingml/2006/table">
            <a:tbl>
              <a:tblPr bandRow="1">
                <a:tableStyleId>{C5B90DCA-7A84-46E0-A8A6-8942DEB46EAD}</a:tableStyleId>
              </a:tblPr>
              <a:tblGrid>
                <a:gridCol w="3478020">
                  <a:extLst>
                    <a:ext uri="{9D8B030D-6E8A-4147-A177-3AD203B41FA5}">
                      <a16:colId xmlns:a16="http://schemas.microsoft.com/office/drawing/2014/main" val="1270787456"/>
                    </a:ext>
                  </a:extLst>
                </a:gridCol>
                <a:gridCol w="5143032">
                  <a:extLst>
                    <a:ext uri="{9D8B030D-6E8A-4147-A177-3AD203B41FA5}">
                      <a16:colId xmlns:a16="http://schemas.microsoft.com/office/drawing/2014/main" val="2143995311"/>
                    </a:ext>
                  </a:extLst>
                </a:gridCol>
              </a:tblGrid>
              <a:tr h="517575">
                <a:tc>
                  <a:txBody>
                    <a:bodyPr/>
                    <a:lstStyle/>
                    <a:p>
                      <a:pPr algn="ctr" rtl="0" fontAlgn="base">
                        <a:lnSpc>
                          <a:spcPts val="1569"/>
                        </a:lnSpc>
                        <a:buNone/>
                      </a:pPr>
                      <a:r>
                        <a:rPr lang="en-GB" sz="1200" b="1" i="0">
                          <a:effectLst/>
                          <a:latin typeface="Aptos" panose="020B0004020202020204" pitchFamily="34" charset="0"/>
                        </a:rPr>
                        <a:t>Tool/Library</a:t>
                      </a:r>
                      <a:r>
                        <a:rPr lang="en-GB" sz="1200" b="0" i="0">
                          <a:effectLst/>
                          <a:latin typeface="Aptos" panose="020B0004020202020204" pitchFamily="34" charset="0"/>
                        </a:rPr>
                        <a:t> </a:t>
                      </a:r>
                      <a:endParaRPr lang="en-GB" b="0" i="0">
                        <a:effectLst/>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rtl="0" fontAlgn="base">
                        <a:lnSpc>
                          <a:spcPts val="1569"/>
                        </a:lnSpc>
                        <a:buNone/>
                      </a:pPr>
                      <a:r>
                        <a:rPr lang="en-GB" sz="1200" b="1" i="0">
                          <a:effectLst/>
                          <a:latin typeface="Aptos" panose="020B0004020202020204" pitchFamily="34" charset="0"/>
                        </a:rPr>
                        <a:t>Purpose</a:t>
                      </a:r>
                      <a:r>
                        <a:rPr lang="en-GB" sz="1200" b="0" i="0">
                          <a:effectLst/>
                          <a:latin typeface="Aptos" panose="020B0004020202020204" pitchFamily="34" charset="0"/>
                        </a:rPr>
                        <a:t> </a:t>
                      </a:r>
                      <a:endParaRPr lang="en-GB" b="0" i="0">
                        <a:effectLst/>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15246255"/>
                  </a:ext>
                </a:extLst>
              </a:tr>
              <a:tr h="273213">
                <a:tc>
                  <a:txBody>
                    <a:bodyPr/>
                    <a:lstStyle/>
                    <a:p>
                      <a:pPr algn="l" rtl="0" fontAlgn="base">
                        <a:lnSpc>
                          <a:spcPts val="1569"/>
                        </a:lnSpc>
                        <a:buNone/>
                      </a:pPr>
                      <a:r>
                        <a:rPr lang="en-GB" sz="1200" b="0" i="0" dirty="0">
                          <a:effectLst/>
                          <a:latin typeface="Aptos" panose="020B0004020202020204" pitchFamily="34" charset="0"/>
                        </a:rPr>
                        <a:t>Python </a:t>
                      </a:r>
                      <a:endParaRPr lang="en-GB" b="0" i="0" dirty="0">
                        <a:effectLst/>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l" rtl="0" fontAlgn="base">
                        <a:lnSpc>
                          <a:spcPts val="1569"/>
                        </a:lnSpc>
                        <a:buNone/>
                      </a:pPr>
                      <a:r>
                        <a:rPr lang="en-GB" sz="1200" b="0" i="0" dirty="0">
                          <a:effectLst/>
                          <a:latin typeface="Aptos" panose="020B0004020202020204" pitchFamily="34" charset="0"/>
                        </a:rPr>
                        <a:t>Core programming language for model development</a:t>
                      </a:r>
                      <a:endParaRPr lang="en-GB" b="0" i="0" dirty="0">
                        <a:effectLst/>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87129091"/>
                  </a:ext>
                </a:extLst>
              </a:tr>
              <a:tr h="274799">
                <a:tc>
                  <a:txBody>
                    <a:bodyPr/>
                    <a:lstStyle/>
                    <a:p>
                      <a:pPr algn="l" rtl="0" fontAlgn="base">
                        <a:lnSpc>
                          <a:spcPts val="1569"/>
                        </a:lnSpc>
                        <a:buNone/>
                      </a:pPr>
                      <a:r>
                        <a:rPr lang="en-GB" sz="1200" b="0" i="0" dirty="0">
                          <a:effectLst/>
                          <a:latin typeface="Aptos" panose="020B0004020202020204" pitchFamily="34" charset="0"/>
                        </a:rPr>
                        <a:t>NumPy, Pandas </a:t>
                      </a:r>
                      <a:endParaRPr lang="en-GB" b="0" i="0" dirty="0">
                        <a:effectLst/>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l" rtl="0" fontAlgn="base">
                        <a:lnSpc>
                          <a:spcPts val="1569"/>
                        </a:lnSpc>
                        <a:buNone/>
                      </a:pPr>
                      <a:r>
                        <a:rPr lang="en-US" sz="1200" dirty="0">
                          <a:latin typeface="Aptos" panose="020B0004020202020204" pitchFamily="34" charset="0"/>
                        </a:rPr>
                        <a:t>Data manipulation, processing, and grid generation</a:t>
                      </a:r>
                      <a:endParaRPr lang="en-GB" sz="1200" b="0" i="0" dirty="0">
                        <a:effectLst/>
                        <a:latin typeface="Aptos" panose="020B0004020202020204" pitchFamily="34" charset="0"/>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73401927"/>
                  </a:ext>
                </a:extLst>
              </a:tr>
              <a:tr h="274799">
                <a:tc>
                  <a:txBody>
                    <a:bodyPr/>
                    <a:lstStyle/>
                    <a:p>
                      <a:pPr algn="l" rtl="0" fontAlgn="base">
                        <a:lnSpc>
                          <a:spcPts val="1569"/>
                        </a:lnSpc>
                        <a:buNone/>
                      </a:pPr>
                      <a:r>
                        <a:rPr lang="en-GB" sz="1200" b="0" i="0">
                          <a:effectLst/>
                          <a:latin typeface="Aptos" panose="020B0004020202020204" pitchFamily="34" charset="0"/>
                        </a:rPr>
                        <a:t>scikit-learn </a:t>
                      </a:r>
                      <a:endParaRPr lang="en-GB" b="0" i="0">
                        <a:effectLst/>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l" rtl="0" fontAlgn="base">
                        <a:lnSpc>
                          <a:spcPts val="1569"/>
                        </a:lnSpc>
                        <a:buNone/>
                      </a:pPr>
                      <a:r>
                        <a:rPr lang="en-US" sz="1200" dirty="0">
                          <a:latin typeface="Aptos" panose="020B0004020202020204" pitchFamily="34" charset="0"/>
                        </a:rPr>
                        <a:t>Machine learning implementation (Random Forest classifier)</a:t>
                      </a:r>
                      <a:endParaRPr lang="en-GB" sz="1200" b="0" i="0" dirty="0">
                        <a:effectLst/>
                        <a:latin typeface="Aptos" panose="020B0004020202020204" pitchFamily="34" charset="0"/>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8394088"/>
                  </a:ext>
                </a:extLst>
              </a:tr>
              <a:tr h="274799">
                <a:tc>
                  <a:txBody>
                    <a:bodyPr/>
                    <a:lstStyle/>
                    <a:p>
                      <a:pPr algn="l" rtl="0" fontAlgn="base">
                        <a:lnSpc>
                          <a:spcPts val="1569"/>
                        </a:lnSpc>
                        <a:buNone/>
                      </a:pPr>
                      <a:r>
                        <a:rPr lang="en-GB" sz="1200" b="0" i="0">
                          <a:effectLst/>
                          <a:latin typeface="Aptos" panose="020B0004020202020204" pitchFamily="34" charset="0"/>
                        </a:rPr>
                        <a:t>Folium </a:t>
                      </a: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l" rtl="0" fontAlgn="base">
                        <a:lnSpc>
                          <a:spcPts val="1569"/>
                        </a:lnSpc>
                        <a:buNone/>
                      </a:pPr>
                      <a:r>
                        <a:rPr lang="en-US" sz="1200" dirty="0">
                          <a:latin typeface="Aptos" panose="020B0004020202020204" pitchFamily="34" charset="0"/>
                        </a:rPr>
                        <a:t>Interactive mapping and geospatial visualization</a:t>
                      </a:r>
                      <a:endParaRPr lang="en-GB" sz="1200" b="0" i="0" dirty="0">
                        <a:effectLst/>
                        <a:latin typeface="Aptos" panose="020B0004020202020204" pitchFamily="34" charset="0"/>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61383589"/>
                  </a:ext>
                </a:extLst>
              </a:tr>
              <a:tr h="274799">
                <a:tc>
                  <a:txBody>
                    <a:bodyPr/>
                    <a:lstStyle/>
                    <a:p>
                      <a:pPr algn="l" rtl="0" fontAlgn="base">
                        <a:lnSpc>
                          <a:spcPts val="1569"/>
                        </a:lnSpc>
                        <a:buNone/>
                      </a:pPr>
                      <a:r>
                        <a:rPr lang="en-GB" sz="1200" b="0" i="0">
                          <a:effectLst/>
                          <a:latin typeface="Aptos" panose="020B0004020202020204" pitchFamily="34" charset="0"/>
                        </a:rPr>
                        <a:t>Matplotlib </a:t>
                      </a:r>
                      <a:endParaRPr lang="en-GB" b="0" i="0">
                        <a:effectLst/>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l" rtl="0" fontAlgn="base">
                        <a:lnSpc>
                          <a:spcPts val="1569"/>
                        </a:lnSpc>
                        <a:buNone/>
                      </a:pPr>
                      <a:r>
                        <a:rPr lang="en-US" sz="1200" dirty="0">
                          <a:latin typeface="Aptos" panose="020B0004020202020204" pitchFamily="34" charset="0"/>
                        </a:rPr>
                        <a:t>Statistical plotting and heatmap generation</a:t>
                      </a:r>
                      <a:endParaRPr lang="en-GB" sz="1200" b="0" i="0" dirty="0">
                        <a:effectLst/>
                        <a:latin typeface="Aptos" panose="020B0004020202020204" pitchFamily="34" charset="0"/>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39049766"/>
                  </a:ext>
                </a:extLst>
              </a:tr>
              <a:tr h="274799">
                <a:tc>
                  <a:txBody>
                    <a:bodyPr/>
                    <a:lstStyle/>
                    <a:p>
                      <a:pPr algn="l" rtl="0" fontAlgn="base">
                        <a:lnSpc>
                          <a:spcPts val="1569"/>
                        </a:lnSpc>
                        <a:buNone/>
                      </a:pPr>
                      <a:r>
                        <a:rPr lang="en-GB" sz="1200" b="0" i="0">
                          <a:effectLst/>
                          <a:latin typeface="Aptos" panose="020B0004020202020204" pitchFamily="34" charset="0"/>
                        </a:rPr>
                        <a:t>OpenWeatherMap API </a:t>
                      </a:r>
                      <a:endParaRPr lang="en-GB" b="0" i="0">
                        <a:effectLst/>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l" rtl="0" fontAlgn="base">
                        <a:lnSpc>
                          <a:spcPts val="1569"/>
                        </a:lnSpc>
                        <a:buNone/>
                      </a:pPr>
                      <a:r>
                        <a:rPr lang="en-US" sz="1200" dirty="0">
                          <a:latin typeface="Aptos" panose="020B0004020202020204" pitchFamily="34" charset="0"/>
                        </a:rPr>
                        <a:t>Real-time weather data acquisition</a:t>
                      </a:r>
                      <a:endParaRPr lang="en-GB" sz="1200" b="0" i="0" dirty="0">
                        <a:effectLst/>
                        <a:latin typeface="Aptos" panose="020B0004020202020204" pitchFamily="34" charset="0"/>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65278096"/>
                  </a:ext>
                </a:extLst>
              </a:tr>
              <a:tr h="274799">
                <a:tc>
                  <a:txBody>
                    <a:bodyPr/>
                    <a:lstStyle/>
                    <a:p>
                      <a:pPr algn="l" rtl="0" fontAlgn="base">
                        <a:lnSpc>
                          <a:spcPts val="1569"/>
                        </a:lnSpc>
                        <a:buNone/>
                      </a:pPr>
                      <a:r>
                        <a:rPr lang="en-GB" sz="1200" b="0" i="0">
                          <a:effectLst/>
                          <a:latin typeface="Aptos" panose="020B0004020202020204" pitchFamily="34" charset="0"/>
                        </a:rPr>
                        <a:t>Nominatim (OpenStreetMap) </a:t>
                      </a:r>
                      <a:endParaRPr lang="en-GB" b="0" i="0">
                        <a:effectLst/>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l" rtl="0" fontAlgn="base">
                        <a:lnSpc>
                          <a:spcPts val="1569"/>
                        </a:lnSpc>
                        <a:buNone/>
                      </a:pPr>
                      <a:r>
                        <a:rPr lang="en-US" sz="1200" dirty="0">
                          <a:latin typeface="Aptos" panose="020B0004020202020204" pitchFamily="34" charset="0"/>
                        </a:rPr>
                        <a:t>Reverse geocoding and location services</a:t>
                      </a:r>
                      <a:endParaRPr lang="en-GB" sz="1200" b="0" i="0" dirty="0">
                        <a:effectLst/>
                        <a:latin typeface="Aptos" panose="020B0004020202020204" pitchFamily="34" charset="0"/>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31839135"/>
                  </a:ext>
                </a:extLst>
              </a:tr>
              <a:tr h="485819">
                <a:tc>
                  <a:txBody>
                    <a:bodyPr/>
                    <a:lstStyle/>
                    <a:p>
                      <a:pPr algn="l" rtl="0" fontAlgn="base">
                        <a:lnSpc>
                          <a:spcPts val="1569"/>
                        </a:lnSpc>
                        <a:buNone/>
                      </a:pPr>
                      <a:r>
                        <a:rPr lang="en-GB" sz="1200" b="0" i="0" dirty="0">
                          <a:effectLst/>
                          <a:latin typeface="Aptos" panose="020B0004020202020204" pitchFamily="34" charset="0"/>
                        </a:rPr>
                        <a:t>Google Collab / </a:t>
                      </a:r>
                      <a:r>
                        <a:rPr lang="en-GB" sz="1200" b="0" i="0" dirty="0" err="1">
                          <a:effectLst/>
                          <a:latin typeface="Aptos" panose="020B0004020202020204" pitchFamily="34" charset="0"/>
                        </a:rPr>
                        <a:t>Jupyter</a:t>
                      </a:r>
                      <a:r>
                        <a:rPr lang="en-GB" sz="1200" b="0" i="0" dirty="0">
                          <a:effectLst/>
                          <a:latin typeface="Aptos" panose="020B0004020202020204" pitchFamily="34" charset="0"/>
                        </a:rPr>
                        <a:t> </a:t>
                      </a:r>
                      <a:endParaRPr lang="en-GB" b="0" i="0" dirty="0">
                        <a:effectLst/>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l" rtl="0" fontAlgn="base">
                        <a:lnSpc>
                          <a:spcPts val="1569"/>
                        </a:lnSpc>
                        <a:buNone/>
                      </a:pPr>
                      <a:r>
                        <a:rPr lang="en-US" sz="1200" dirty="0">
                          <a:latin typeface="Aptos" panose="020B0004020202020204" pitchFamily="34" charset="0"/>
                        </a:rPr>
                        <a:t>Development environment and model testing</a:t>
                      </a:r>
                      <a:endParaRPr lang="en-GB" sz="1200" b="0" i="0" dirty="0">
                        <a:effectLst/>
                        <a:latin typeface="Aptos" panose="020B0004020202020204" pitchFamily="34" charset="0"/>
                      </a:endParaRPr>
                    </a:p>
                  </a:txBody>
                  <a:tcPr marL="66675" marR="66675"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72183011"/>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117" name="Google Shape;117;p23" title="Artboard eee– 2.png"/>
          <p:cNvPicPr preferRelativeResize="0"/>
          <p:nvPr/>
        </p:nvPicPr>
        <p:blipFill rotWithShape="1">
          <a:blip r:embed="rId3">
            <a:alphaModFix/>
          </a:blip>
          <a:srcRect/>
          <a:stretch/>
        </p:blipFill>
        <p:spPr>
          <a:xfrm>
            <a:off x="61971" y="52039"/>
            <a:ext cx="9144008" cy="5143501"/>
          </a:xfrm>
          <a:prstGeom prst="rect">
            <a:avLst/>
          </a:prstGeom>
          <a:noFill/>
          <a:ln>
            <a:noFill/>
          </a:ln>
        </p:spPr>
      </p:pic>
      <p:sp>
        <p:nvSpPr>
          <p:cNvPr id="2" name="TextBox 1">
            <a:extLst>
              <a:ext uri="{FF2B5EF4-FFF2-40B4-BE49-F238E27FC236}">
                <a16:creationId xmlns:a16="http://schemas.microsoft.com/office/drawing/2014/main" id="{3187FFA0-7BDC-7D89-367D-52E46C254EC0}"/>
              </a:ext>
            </a:extLst>
          </p:cNvPr>
          <p:cNvSpPr txBox="1"/>
          <p:nvPr/>
        </p:nvSpPr>
        <p:spPr>
          <a:xfrm>
            <a:off x="330398" y="598288"/>
            <a:ext cx="863322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Output images</a:t>
            </a:r>
          </a:p>
        </p:txBody>
      </p:sp>
      <p:pic>
        <p:nvPicPr>
          <p:cNvPr id="3" name="Picture 2" descr="A screenshot of a map&#10;&#10;AI-generated content may be incorrect.">
            <a:extLst>
              <a:ext uri="{FF2B5EF4-FFF2-40B4-BE49-F238E27FC236}">
                <a16:creationId xmlns:a16="http://schemas.microsoft.com/office/drawing/2014/main" id="{DEEA786A-F85A-0652-52C8-C56BD8C6CC17}"/>
              </a:ext>
            </a:extLst>
          </p:cNvPr>
          <p:cNvPicPr>
            <a:picLocks noChangeAspect="1"/>
          </p:cNvPicPr>
          <p:nvPr/>
        </p:nvPicPr>
        <p:blipFill>
          <a:blip r:embed="rId4"/>
          <a:stretch>
            <a:fillRect/>
          </a:stretch>
        </p:blipFill>
        <p:spPr>
          <a:xfrm>
            <a:off x="245328" y="2981020"/>
            <a:ext cx="3797054" cy="2003605"/>
          </a:xfrm>
          <a:prstGeom prst="rect">
            <a:avLst/>
          </a:prstGeom>
        </p:spPr>
      </p:pic>
      <p:pic>
        <p:nvPicPr>
          <p:cNvPr id="6" name="Picture 5">
            <a:extLst>
              <a:ext uri="{FF2B5EF4-FFF2-40B4-BE49-F238E27FC236}">
                <a16:creationId xmlns:a16="http://schemas.microsoft.com/office/drawing/2014/main" id="{A2FE6778-4A87-E179-2093-7A6CB4993AE2}"/>
              </a:ext>
            </a:extLst>
          </p:cNvPr>
          <p:cNvPicPr>
            <a:picLocks noChangeAspect="1"/>
          </p:cNvPicPr>
          <p:nvPr/>
        </p:nvPicPr>
        <p:blipFill>
          <a:blip r:embed="rId5"/>
          <a:stretch>
            <a:fillRect/>
          </a:stretch>
        </p:blipFill>
        <p:spPr>
          <a:xfrm>
            <a:off x="4401680" y="3265115"/>
            <a:ext cx="2054960" cy="1473976"/>
          </a:xfrm>
          <a:prstGeom prst="rect">
            <a:avLst/>
          </a:prstGeom>
        </p:spPr>
      </p:pic>
      <p:pic>
        <p:nvPicPr>
          <p:cNvPr id="8" name="Picture 7">
            <a:extLst>
              <a:ext uri="{FF2B5EF4-FFF2-40B4-BE49-F238E27FC236}">
                <a16:creationId xmlns:a16="http://schemas.microsoft.com/office/drawing/2014/main" id="{B44B7107-65AC-1392-DA70-02C41C350FB7}"/>
              </a:ext>
            </a:extLst>
          </p:cNvPr>
          <p:cNvPicPr>
            <a:picLocks noChangeAspect="1"/>
          </p:cNvPicPr>
          <p:nvPr/>
        </p:nvPicPr>
        <p:blipFill>
          <a:blip r:embed="rId6"/>
          <a:srcRect r="13943"/>
          <a:stretch>
            <a:fillRect/>
          </a:stretch>
        </p:blipFill>
        <p:spPr>
          <a:xfrm>
            <a:off x="4371277" y="1728631"/>
            <a:ext cx="3746806" cy="1168062"/>
          </a:xfrm>
          <a:prstGeom prst="rect">
            <a:avLst/>
          </a:prstGeom>
        </p:spPr>
      </p:pic>
      <p:pic>
        <p:nvPicPr>
          <p:cNvPr id="10" name="Picture 9">
            <a:extLst>
              <a:ext uri="{FF2B5EF4-FFF2-40B4-BE49-F238E27FC236}">
                <a16:creationId xmlns:a16="http://schemas.microsoft.com/office/drawing/2014/main" id="{059F84FA-EA5C-18A9-BDB7-E10CA54A8618}"/>
              </a:ext>
            </a:extLst>
          </p:cNvPr>
          <p:cNvPicPr>
            <a:picLocks noChangeAspect="1"/>
          </p:cNvPicPr>
          <p:nvPr/>
        </p:nvPicPr>
        <p:blipFill>
          <a:blip r:embed="rId7"/>
          <a:stretch>
            <a:fillRect/>
          </a:stretch>
        </p:blipFill>
        <p:spPr>
          <a:xfrm>
            <a:off x="61971" y="906065"/>
            <a:ext cx="3980411" cy="1965334"/>
          </a:xfrm>
          <a:prstGeom prst="rect">
            <a:avLst/>
          </a:prstGeom>
        </p:spPr>
      </p:pic>
      <p:sp>
        <p:nvSpPr>
          <p:cNvPr id="16" name="TextBox 15">
            <a:extLst>
              <a:ext uri="{FF2B5EF4-FFF2-40B4-BE49-F238E27FC236}">
                <a16:creationId xmlns:a16="http://schemas.microsoft.com/office/drawing/2014/main" id="{8A24BBBA-D979-0E82-78AC-66EB75EAD19F}"/>
              </a:ext>
            </a:extLst>
          </p:cNvPr>
          <p:cNvSpPr txBox="1"/>
          <p:nvPr/>
        </p:nvSpPr>
        <p:spPr>
          <a:xfrm>
            <a:off x="4371277" y="905516"/>
            <a:ext cx="4512527" cy="577081"/>
          </a:xfrm>
          <a:prstGeom prst="rect">
            <a:avLst/>
          </a:prstGeom>
          <a:noFill/>
        </p:spPr>
        <p:txBody>
          <a:bodyPr wrap="square">
            <a:spAutoFit/>
          </a:bodyPr>
          <a:lstStyle/>
          <a:p>
            <a:pPr algn="just"/>
            <a:r>
              <a:rPr lang="en-US" sz="1050" b="1" dirty="0"/>
              <a:t>The model outputs demonstrate high prediction accuracy (1.00) with detailed fire risk visualization, probability mapping, and real-time weather integration for effective forest fire monitoring.</a:t>
            </a:r>
          </a:p>
        </p:txBody>
      </p:sp>
      <p:sp>
        <p:nvSpPr>
          <p:cNvPr id="18" name="TextBox 17">
            <a:extLst>
              <a:ext uri="{FF2B5EF4-FFF2-40B4-BE49-F238E27FC236}">
                <a16:creationId xmlns:a16="http://schemas.microsoft.com/office/drawing/2014/main" id="{20CDF762-D70E-9292-1439-C16AD5810B52}"/>
              </a:ext>
            </a:extLst>
          </p:cNvPr>
          <p:cNvSpPr txBox="1"/>
          <p:nvPr/>
        </p:nvSpPr>
        <p:spPr>
          <a:xfrm>
            <a:off x="4572000" y="4679211"/>
            <a:ext cx="1576039" cy="307777"/>
          </a:xfrm>
          <a:prstGeom prst="rect">
            <a:avLst/>
          </a:prstGeom>
          <a:noFill/>
        </p:spPr>
        <p:txBody>
          <a:bodyPr wrap="square">
            <a:spAutoFit/>
          </a:bodyPr>
          <a:lstStyle/>
          <a:p>
            <a:r>
              <a:rPr lang="en-US" dirty="0"/>
              <a:t>Zoomed-In View</a:t>
            </a:r>
          </a:p>
        </p:txBody>
      </p:sp>
      <p:sp>
        <p:nvSpPr>
          <p:cNvPr id="20" name="TextBox 19">
            <a:extLst>
              <a:ext uri="{FF2B5EF4-FFF2-40B4-BE49-F238E27FC236}">
                <a16:creationId xmlns:a16="http://schemas.microsoft.com/office/drawing/2014/main" id="{D8DE9914-398F-F236-5B3E-23019F96A46D}"/>
              </a:ext>
            </a:extLst>
          </p:cNvPr>
          <p:cNvSpPr txBox="1"/>
          <p:nvPr/>
        </p:nvSpPr>
        <p:spPr>
          <a:xfrm flipH="1">
            <a:off x="6626960" y="3977268"/>
            <a:ext cx="2336657" cy="600164"/>
          </a:xfrm>
          <a:prstGeom prst="rect">
            <a:avLst/>
          </a:prstGeom>
          <a:noFill/>
        </p:spPr>
        <p:txBody>
          <a:bodyPr wrap="square">
            <a:spAutoFit/>
          </a:bodyPr>
          <a:lstStyle/>
          <a:p>
            <a:pPr algn="just">
              <a:buNone/>
            </a:pPr>
            <a:r>
              <a:rPr lang="en-US" sz="1100" b="1" dirty="0"/>
              <a:t>It generates precise risk maps and probability distributions for the </a:t>
            </a:r>
            <a:r>
              <a:rPr lang="en-US" sz="1050" b="1" dirty="0"/>
              <a:t>targeted</a:t>
            </a:r>
            <a:r>
              <a:rPr lang="en-US" sz="1100" b="1" dirty="0"/>
              <a:t> geographic region.</a:t>
            </a:r>
          </a:p>
        </p:txBody>
      </p:sp>
      <p:sp>
        <p:nvSpPr>
          <p:cNvPr id="21" name="Arrow: Right 20">
            <a:extLst>
              <a:ext uri="{FF2B5EF4-FFF2-40B4-BE49-F238E27FC236}">
                <a16:creationId xmlns:a16="http://schemas.microsoft.com/office/drawing/2014/main" id="{28AA4A80-DC91-1B36-1BC8-FFA729B7CE84}"/>
              </a:ext>
            </a:extLst>
          </p:cNvPr>
          <p:cNvSpPr/>
          <p:nvPr/>
        </p:nvSpPr>
        <p:spPr>
          <a:xfrm>
            <a:off x="4133385" y="4002103"/>
            <a:ext cx="154325" cy="10898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F7B044DE-EC3B-EDFB-1E6A-7D0B6BE69D87}"/>
              </a:ext>
            </a:extLst>
          </p:cNvPr>
          <p:cNvSpPr/>
          <p:nvPr/>
        </p:nvSpPr>
        <p:spPr>
          <a:xfrm>
            <a:off x="4133385" y="2044390"/>
            <a:ext cx="154325" cy="10898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726</TotalTime>
  <Words>1241</Words>
  <Application>Microsoft Office PowerPoint</Application>
  <PresentationFormat>On-screen Show (16:9)</PresentationFormat>
  <Paragraphs>171</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Google Sans Medium</vt:lpstr>
      <vt:lpstr>Symbol</vt:lpstr>
      <vt:lpstr>Arial</vt:lpstr>
      <vt:lpstr>Google Sans</vt:lpstr>
      <vt:lpstr>Aptos</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ritu ranjan</dc:creator>
  <cp:lastModifiedBy>Milan Raj</cp:lastModifiedBy>
  <cp:revision>232</cp:revision>
  <dcterms:modified xsi:type="dcterms:W3CDTF">2025-07-09T08:37:13Z</dcterms:modified>
</cp:coreProperties>
</file>